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118"/>
  </p:notesMasterIdLst>
  <p:sldIdLst>
    <p:sldId id="256" r:id="rId3"/>
    <p:sldId id="257" r:id="rId4"/>
    <p:sldId id="258" r:id="rId5"/>
    <p:sldId id="259" r:id="rId6"/>
    <p:sldId id="261" r:id="rId7"/>
    <p:sldId id="373" r:id="rId8"/>
    <p:sldId id="374" r:id="rId9"/>
    <p:sldId id="262" r:id="rId10"/>
    <p:sldId id="375" r:id="rId11"/>
    <p:sldId id="458" r:id="rId12"/>
    <p:sldId id="376" r:id="rId13"/>
    <p:sldId id="269" r:id="rId14"/>
    <p:sldId id="377" r:id="rId15"/>
    <p:sldId id="272" r:id="rId16"/>
    <p:sldId id="408" r:id="rId17"/>
    <p:sldId id="409" r:id="rId18"/>
    <p:sldId id="410" r:id="rId19"/>
    <p:sldId id="411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50" r:id="rId29"/>
    <p:sldId id="431" r:id="rId30"/>
    <p:sldId id="432" r:id="rId31"/>
    <p:sldId id="433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59" r:id="rId41"/>
    <p:sldId id="443" r:id="rId42"/>
    <p:sldId id="444" r:id="rId43"/>
    <p:sldId id="263" r:id="rId44"/>
    <p:sldId id="264" r:id="rId45"/>
    <p:sldId id="265" r:id="rId46"/>
    <p:sldId id="266" r:id="rId47"/>
    <p:sldId id="267" r:id="rId48"/>
    <p:sldId id="460" r:id="rId49"/>
    <p:sldId id="289" r:id="rId50"/>
    <p:sldId id="345" r:id="rId51"/>
    <p:sldId id="346" r:id="rId52"/>
    <p:sldId id="348" r:id="rId53"/>
    <p:sldId id="349" r:id="rId54"/>
    <p:sldId id="350" r:id="rId55"/>
    <p:sldId id="351" r:id="rId56"/>
    <p:sldId id="352" r:id="rId57"/>
    <p:sldId id="451" r:id="rId58"/>
    <p:sldId id="452" r:id="rId59"/>
    <p:sldId id="453" r:id="rId60"/>
    <p:sldId id="353" r:id="rId61"/>
    <p:sldId id="461" r:id="rId62"/>
    <p:sldId id="354" r:id="rId63"/>
    <p:sldId id="355" r:id="rId64"/>
    <p:sldId id="356" r:id="rId65"/>
    <p:sldId id="357" r:id="rId66"/>
    <p:sldId id="358" r:id="rId67"/>
    <p:sldId id="464" r:id="rId68"/>
    <p:sldId id="359" r:id="rId69"/>
    <p:sldId id="360" r:id="rId70"/>
    <p:sldId id="361" r:id="rId71"/>
    <p:sldId id="362" r:id="rId72"/>
    <p:sldId id="363" r:id="rId73"/>
    <p:sldId id="364" r:id="rId74"/>
    <p:sldId id="462" r:id="rId75"/>
    <p:sldId id="365" r:id="rId76"/>
    <p:sldId id="366" r:id="rId77"/>
    <p:sldId id="463" r:id="rId78"/>
    <p:sldId id="367" r:id="rId79"/>
    <p:sldId id="368" r:id="rId80"/>
    <p:sldId id="369" r:id="rId81"/>
    <p:sldId id="465" r:id="rId82"/>
    <p:sldId id="466" r:id="rId83"/>
    <p:sldId id="467" r:id="rId84"/>
    <p:sldId id="370" r:id="rId85"/>
    <p:sldId id="371" r:id="rId86"/>
    <p:sldId id="372" r:id="rId87"/>
    <p:sldId id="291" r:id="rId88"/>
    <p:sldId id="316" r:id="rId89"/>
    <p:sldId id="317" r:id="rId90"/>
    <p:sldId id="318" r:id="rId91"/>
    <p:sldId id="292" r:id="rId92"/>
    <p:sldId id="293" r:id="rId93"/>
    <p:sldId id="294" r:id="rId94"/>
    <p:sldId id="454" r:id="rId95"/>
    <p:sldId id="295" r:id="rId96"/>
    <p:sldId id="301" r:id="rId97"/>
    <p:sldId id="296" r:id="rId98"/>
    <p:sldId id="297" r:id="rId99"/>
    <p:sldId id="298" r:id="rId100"/>
    <p:sldId id="299" r:id="rId101"/>
    <p:sldId id="300" r:id="rId102"/>
    <p:sldId id="468" r:id="rId103"/>
    <p:sldId id="302" r:id="rId104"/>
    <p:sldId id="304" r:id="rId105"/>
    <p:sldId id="305" r:id="rId106"/>
    <p:sldId id="307" r:id="rId107"/>
    <p:sldId id="306" r:id="rId108"/>
    <p:sldId id="308" r:id="rId109"/>
    <p:sldId id="315" r:id="rId110"/>
    <p:sldId id="309" r:id="rId111"/>
    <p:sldId id="310" r:id="rId112"/>
    <p:sldId id="311" r:id="rId113"/>
    <p:sldId id="313" r:id="rId114"/>
    <p:sldId id="314" r:id="rId115"/>
    <p:sldId id="456" r:id="rId116"/>
    <p:sldId id="457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66" autoAdjust="0"/>
  </p:normalViewPr>
  <p:slideViewPr>
    <p:cSldViewPr snapToGrid="0">
      <p:cViewPr varScale="1">
        <p:scale>
          <a:sx n="140" d="100"/>
          <a:sy n="140" d="100"/>
        </p:scale>
        <p:origin x="23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93EC6-DEA0-42DB-A2A5-FB2EEC1CEA0B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63E3E-D718-4120-9CA9-138E8BB981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9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zhidao.baidu.com/search?word=%E4%B8%80%E7%BA%BF%E9%80%9A&amp;fr=qb_search_exp&amp;ie=utf8" TargetMode="External"/><Relationship Id="rId4" Type="http://schemas.openxmlformats.org/officeDocument/2006/relationships/hyperlink" Target="http://zhidao.baidu.com/search?word=%E7%BB%BC%E5%90%88%E4%B8%9A%E5%8A%A1%E6%95%B0%E5%AD%97%E7%BD%91&amp;fr=qb_search_exp&amp;ie=utf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CC5B8B4-7474-46E7-AD20-4A2A4BFCF3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655B6AEB-F5E3-4590-A98F-86C7D0FCE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r>
              <a:rPr lang="en-US" altLang="zh-CN" dirty="0"/>
              <a:t>ISDN</a:t>
            </a:r>
            <a:r>
              <a:rPr lang="zh-CN" altLang="en-US" dirty="0"/>
              <a:t>即是</a:t>
            </a:r>
            <a:r>
              <a:rPr lang="zh-CN" altLang="en-US" dirty="0">
                <a:solidFill>
                  <a:schemeClr val="tx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综合业务数字网</a:t>
            </a:r>
            <a:r>
              <a:rPr lang="zh-CN" altLang="en-US" dirty="0"/>
              <a:t>，是</a:t>
            </a:r>
            <a:r>
              <a:rPr lang="en-US" altLang="zh-CN" dirty="0"/>
              <a:t>Integrated Service Digital Network </a:t>
            </a:r>
            <a:r>
              <a:rPr lang="zh-CN" altLang="en-US" dirty="0"/>
              <a:t>的简称。因</a:t>
            </a:r>
            <a:r>
              <a:rPr lang="en-US" altLang="zh-CN" dirty="0"/>
              <a:t>ISDN</a:t>
            </a:r>
            <a:r>
              <a:rPr lang="zh-CN" altLang="en-US" dirty="0"/>
              <a:t>能在一根普通电话线上提供语音、数据、图像等综合业务，故俗称“</a:t>
            </a:r>
            <a:r>
              <a:rPr lang="zh-CN" altLang="en-US" u="none" dirty="0">
                <a:solidFill>
                  <a:schemeClr val="tx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一线通</a:t>
            </a:r>
            <a:r>
              <a:rPr lang="zh-CN" altLang="en-US" u="none" dirty="0"/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307F0D63-1F3C-4B96-BADD-84073E12DC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74F45A-16C0-4DA1-BE76-330B5D71CD6B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F81C6142-B2F7-4A76-B9A7-43B9A9DF0B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4CC7DFEB-8DD0-4E6A-AE27-863CB65A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EB8A21B0-FEB8-46AD-880A-17F630B30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27EF7AA-9468-4F8B-BB01-80A0198601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噪声错误：例如采样值为</a:t>
            </a:r>
            <a:r>
              <a:rPr lang="en-US" altLang="zh-CN" dirty="0"/>
              <a:t>111</a:t>
            </a:r>
            <a:r>
              <a:rPr lang="zh-CN" altLang="en-US" dirty="0"/>
              <a:t>和</a:t>
            </a:r>
            <a:r>
              <a:rPr lang="en-US" altLang="zh-CN" dirty="0"/>
              <a:t>000</a:t>
            </a:r>
            <a:r>
              <a:rPr lang="zh-CN" altLang="en-US" dirty="0"/>
              <a:t>时有效，其余都是噪声干扰，产生噪声错误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8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LSBFIRST</a:t>
            </a:r>
            <a:r>
              <a:rPr lang="zh-CN" altLang="en-US" dirty="0"/>
              <a:t>定义先高位传输还是低位传输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9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三角波：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正向上升与负向衰减的时间相同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3E3E-D718-4120-9CA9-138E8BB981E4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4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297E-25E0-4DD6-817A-F9D1826C5D87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15C2-D179-4D6D-A780-26266D7DB1C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8E61-8528-456F-AB28-31CAD80D18C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9A8DC4-F0B5-4689-882E-E4099D8B6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2A02B-DC98-4EDB-AF58-BB337D304836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E5E6A1-9F8A-4DA7-962E-D855F43D4D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0FEA67-8881-4AC7-9C5A-9B4E37D87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5E4FC-F3AF-46D0-9DE8-ECACC82928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30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E8178B-4C65-4BF6-9B54-9A6123485F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688DB-EEC3-4118-AFEB-921D71EEEA66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2D5942-151E-4379-85AE-902676D4FE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F44789-B98C-4FB3-882C-5C8F5BB8BC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BB63B-E38B-4999-8F2B-DF9373AB35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7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E6B6A6-E6C7-40F5-AA05-4F373BA4BB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80FA3-50BD-4199-BEF2-97D8D66DAF97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6B5339-D124-472A-8694-1D34FC146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78A232-C678-4495-BD89-E19D126FDE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51C44-3093-4D4E-828F-D942F0D51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552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8030A-53C9-402A-870E-BA73E4496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05561-A202-4D8B-A389-63D3C602A0F8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71FB4-A4C8-4338-BC38-B37E2E463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37B59-2F8E-48D8-ADCD-30F56869C7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2222D-4DA9-4432-BA72-73B2FE2C89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551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F8FED-8B60-4C9B-8B54-7554B09AAA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30D89-E405-4215-8093-24805D21D0C2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EC2CD6-B56F-4833-A382-7548FC7798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3626E1C-A0D2-4E15-8453-E1320C878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A9F5C-75F9-40C3-9378-A16BB702C2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57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05B13E6-1C0A-4255-BB63-31B933F1E6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8AE89-B87E-421B-8DAF-E315EE09F651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0C4B5C-7D38-43B1-841E-D508828C5F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8695EE-C584-4775-9B3A-A2FA39B92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A961A-40BB-40F6-BD7E-B782014AF1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067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E1F5FD-3A7D-4D11-9683-5BB15ADCEE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C287D-C7C6-4C46-A4E9-2FA1A3B7C328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1BC117-928E-4596-880D-A60D62385B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52F0DD-0516-4A28-AD58-C7F307106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280E0-2958-420B-BBA1-4819E0B5C6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652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EF00-22B3-4DBB-AE88-C84A9666AF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522F2-CAA8-466F-8FA7-C2F250C498D4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2F21C-7DFF-41CD-9450-985911A01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822F1-460E-4D1E-9988-2CA4C4D1C1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7550A-5D49-4697-A4DB-683F7DDEE2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47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63AFC-2B3A-44BC-9569-1A8C05084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44FCB-9E1E-4234-9D12-369E266E6FE6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BCB31-6FF1-4311-8224-E1FC81ADF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ADCFF-2420-40BE-BAB3-7B1DA6D003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E30FB-EE1E-4124-A5F8-FA5694CB36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321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8555E0-5ABF-4AAB-90E9-17AC7C5FD4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219D3-8750-4028-AC28-A3F2D0A22A76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D86263-F692-4062-893E-230BE05BA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B8586D-3846-410B-8238-A819633A61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553B8-4905-41E5-A540-8F129F858D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362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F811A6-2C20-45FC-8B75-3B535A8688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539B6-C665-4251-8773-5115F90AB76F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C933F6-D701-4C16-9145-B952E15135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08B1AC-7879-4638-B617-1D71A42227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13031-7552-4579-B9B7-25EA4A2FB7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51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44549B-63C3-4510-A1A5-542526329DBC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C514-A3AD-4395-895F-23732C8753E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5637-10DD-4024-9714-3559C882959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446166D-EB81-4E34-8850-713C605BF13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450E-F821-4EA4-AAE2-9903F27E778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84E8-F143-427F-B286-51B4E917489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D810-75DF-4D15-B86A-782B9DB77D6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321E04-B4EE-4D7F-938C-ED7F3DBC1D9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嵌入式系统设计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B2A3E76-B501-44C5-962F-88EA8C01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E616497-B644-4E6B-9D15-DEA33F7C2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37D8CDC-7BF8-4009-A31F-DAC4925200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CD7B762F-2177-460A-9D96-F88794F00D61}" type="datetime1">
              <a:rPr lang="zh-CN" altLang="en-US"/>
              <a:pPr>
                <a:defRPr/>
              </a:pPr>
              <a:t>2023/5/5</a:t>
            </a:fld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58873BE-E63B-4515-86CD-DA14A4C711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Embeded System Design         Guo Jian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EAFF18-3D0B-4C17-A771-F4FE0B4E6C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FADAD8DE-DEB3-4C55-A1C5-CF0D497173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14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5318" y="2017099"/>
            <a:ext cx="7996084" cy="141436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第五章 嵌入式输入</a:t>
            </a:r>
            <a:r>
              <a:rPr lang="en-US" altLang="zh-CN" sz="5400" dirty="0"/>
              <a:t>/</a:t>
            </a:r>
            <a:r>
              <a:rPr lang="zh-CN" altLang="en-US" sz="5400" dirty="0"/>
              <a:t>输出设备接口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79" y="5333499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06" y="5393454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63" y="542850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89" y="5442260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59" y="5462744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349" y="5384688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868" y="5375923"/>
            <a:ext cx="1137777" cy="1137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1A59A-3DA7-4547-BA04-917E559C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1B442-3C5A-453D-B25C-1DA2B75C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为每个寄存器分配一个</a:t>
            </a:r>
            <a:r>
              <a:rPr lang="en-US" altLang="zh-CN" dirty="0"/>
              <a:t>I/O</a:t>
            </a:r>
            <a:r>
              <a:rPr lang="zh-CN" altLang="en-US" dirty="0"/>
              <a:t>端口，所有</a:t>
            </a:r>
            <a:r>
              <a:rPr lang="en-US" altLang="zh-CN" dirty="0"/>
              <a:t>I/O</a:t>
            </a:r>
            <a:r>
              <a:rPr lang="zh-CN" altLang="en-US" dirty="0"/>
              <a:t>端口形成一个</a:t>
            </a:r>
            <a:r>
              <a:rPr lang="en-US" altLang="zh-CN" dirty="0"/>
              <a:t>I/O</a:t>
            </a:r>
            <a:r>
              <a:rPr lang="zh-CN" altLang="en-US" dirty="0"/>
              <a:t>端口空间。</a:t>
            </a:r>
            <a:endParaRPr lang="en-US" altLang="zh-CN" dirty="0"/>
          </a:p>
          <a:p>
            <a:r>
              <a:rPr lang="zh-CN" altLang="en-US" dirty="0"/>
              <a:t>该空间与内存不是一个地址空间</a:t>
            </a:r>
            <a:endParaRPr lang="en-US" altLang="zh-CN" dirty="0"/>
          </a:p>
          <a:p>
            <a:r>
              <a:rPr lang="zh-CN" altLang="en-US" dirty="0"/>
              <a:t>该空间受到保护，普通程序不能访问</a:t>
            </a:r>
            <a:endParaRPr lang="en-US" altLang="zh-CN" dirty="0"/>
          </a:p>
          <a:p>
            <a:r>
              <a:rPr lang="zh-CN" altLang="en-US" dirty="0"/>
              <a:t>通过特殊的</a:t>
            </a:r>
            <a:r>
              <a:rPr lang="en-US" altLang="zh-CN" dirty="0"/>
              <a:t>I/O </a:t>
            </a:r>
            <a:r>
              <a:rPr lang="zh-CN" altLang="en-US" dirty="0"/>
              <a:t>指令访问</a:t>
            </a:r>
            <a:endParaRPr lang="en-US" altLang="zh-CN" dirty="0"/>
          </a:p>
          <a:p>
            <a:pPr lvl="1"/>
            <a:r>
              <a:rPr lang="en-US" altLang="zh-CN" dirty="0"/>
              <a:t>IN REG</a:t>
            </a:r>
            <a:r>
              <a:rPr lang="zh-CN" altLang="en-US" dirty="0"/>
              <a:t>，</a:t>
            </a:r>
            <a:r>
              <a:rPr lang="en-US" altLang="zh-CN" dirty="0"/>
              <a:t>PORT</a:t>
            </a:r>
          </a:p>
          <a:p>
            <a:pPr lvl="1"/>
            <a:r>
              <a:rPr lang="en-US" altLang="zh-CN" dirty="0"/>
              <a:t>OUT PORT</a:t>
            </a:r>
            <a:r>
              <a:rPr lang="zh-CN" altLang="en-US" dirty="0"/>
              <a:t>，</a:t>
            </a:r>
            <a:r>
              <a:rPr lang="en-US" altLang="zh-CN" dirty="0"/>
              <a:t>REG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3CB50-D841-4101-BBBA-E9AA97ED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FF915-66C5-48D4-B760-41E60C15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6A77C-7A5E-4CBF-8F56-6EA64531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11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扫描模式、</a:t>
            </a:r>
            <a:r>
              <a:rPr lang="zh-CN" altLang="en-US" sz="4000" dirty="0">
                <a:sym typeface="+mn-ea"/>
              </a:rPr>
              <a:t>注入通道管理 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594" y="1287854"/>
            <a:ext cx="8672830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扫描模式：用来扫描一组模拟通道，通过设置</a:t>
            </a:r>
            <a:r>
              <a:rPr lang="en-US" altLang="zh-CN" sz="2800" dirty="0">
                <a:sym typeface="+mn-ea"/>
              </a:rPr>
              <a:t>ADC_CR1</a:t>
            </a:r>
            <a:r>
              <a:rPr lang="zh-CN" altLang="en-US" sz="2800" dirty="0">
                <a:sym typeface="+mn-ea"/>
              </a:rPr>
              <a:t>寄存器的</a:t>
            </a:r>
            <a:r>
              <a:rPr lang="en-US" altLang="zh-CN" sz="2800" dirty="0">
                <a:sym typeface="+mn-ea"/>
              </a:rPr>
              <a:t>SCAN</a:t>
            </a:r>
            <a:r>
              <a:rPr lang="zh-CN" altLang="en-US" sz="2800" dirty="0">
                <a:sym typeface="+mn-ea"/>
              </a:rPr>
              <a:t>位来选择</a:t>
            </a:r>
            <a:endParaRPr lang="en-US" altLang="zh-CN" sz="2800" dirty="0"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若此位置 </a:t>
            </a: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后，</a:t>
            </a:r>
            <a:r>
              <a:rPr lang="en-US" altLang="zh-CN" sz="2400" dirty="0">
                <a:sym typeface="+mn-ea"/>
              </a:rPr>
              <a:t>ADC </a:t>
            </a:r>
            <a:r>
              <a:rPr lang="zh-CN" altLang="en-US" sz="2400" dirty="0">
                <a:sym typeface="+mn-ea"/>
              </a:rPr>
              <a:t>会扫描 在 </a:t>
            </a:r>
            <a:r>
              <a:rPr lang="en-US" altLang="zh-CN" sz="2400" dirty="0" err="1">
                <a:sym typeface="+mn-ea"/>
              </a:rPr>
              <a:t>ADC_SQRx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寄存器（对于规则通道）或 </a:t>
            </a:r>
            <a:r>
              <a:rPr lang="en-US" altLang="zh-CN" sz="2400" dirty="0">
                <a:sym typeface="+mn-ea"/>
              </a:rPr>
              <a:t>ADC_JSQR </a:t>
            </a:r>
            <a:r>
              <a:rPr lang="zh-CN" altLang="en-US" sz="2400" dirty="0">
                <a:sym typeface="+mn-ea"/>
              </a:rPr>
              <a:t>寄存器（对于注入通道）中选择的所有通道。为组中的每个通道都执行一次转换。</a:t>
            </a:r>
          </a:p>
          <a:p>
            <a:pPr algn="just"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注入通道管理</a:t>
            </a:r>
          </a:p>
          <a:p>
            <a:pPr lvl="1" algn="just"/>
            <a:r>
              <a:rPr lang="zh-CN" altLang="en-US" sz="2400" dirty="0">
                <a:sym typeface="+mn-ea"/>
              </a:rPr>
              <a:t>触发注入：在规则通道组转换期间出现外部注入触发，注入通道序列会切换为单次扫描模式，注入通道完成转换后，规则通道组的规则转换会从上次中断的规则转换处恢复。</a:t>
            </a:r>
            <a:endParaRPr lang="en-US" altLang="zh-CN" sz="2400" dirty="0">
              <a:sym typeface="+mn-ea"/>
            </a:endParaRPr>
          </a:p>
          <a:p>
            <a:pPr lvl="1" algn="just"/>
            <a:r>
              <a:rPr lang="zh-CN" altLang="en-US" sz="2400" dirty="0"/>
              <a:t>自动注入：如果设置了</a:t>
            </a:r>
            <a:r>
              <a:rPr lang="en-US" altLang="zh-CN" sz="2400" dirty="0">
                <a:sym typeface="+mn-ea"/>
              </a:rPr>
              <a:t>JAUTO</a:t>
            </a:r>
            <a:r>
              <a:rPr lang="zh-CN" altLang="en-US" sz="2400" dirty="0">
                <a:sym typeface="+mn-ea"/>
              </a:rPr>
              <a:t>位，在规则组通道转换完成之后，注入组通道将自动启动转换</a:t>
            </a:r>
            <a:r>
              <a:rPr lang="zh-CN" altLang="en-US" sz="2400" dirty="0"/>
              <a:t>  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8C74E-1171-4E0A-992D-84E4BC0B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439A-C774-4128-A950-5E3FD43A59E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04BC6-D61F-413C-9B3C-CCFAD505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12" y="6392936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1037DF-039B-47D3-8FA8-CA57CC0E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间断模式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6544"/>
            <a:ext cx="8672830" cy="55603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dirty="0"/>
              <a:t>规则组：该模式可用于转换含有 </a:t>
            </a:r>
            <a:r>
              <a:rPr lang="en-US" altLang="zh-CN" sz="2400" dirty="0"/>
              <a:t>n (n &lt;= 8) </a:t>
            </a:r>
            <a:r>
              <a:rPr lang="zh-CN" altLang="en-US" sz="2400" dirty="0"/>
              <a:t>个转换的短序列，通过 </a:t>
            </a:r>
            <a:r>
              <a:rPr lang="en-US" altLang="zh-CN" sz="2400" dirty="0"/>
              <a:t>ADC_SQR1 </a:t>
            </a:r>
            <a:r>
              <a:rPr lang="zh-CN" altLang="en-US" sz="2400" dirty="0"/>
              <a:t>寄存器中的 </a:t>
            </a:r>
            <a:r>
              <a:rPr lang="en-US" altLang="zh-CN" sz="2400" dirty="0"/>
              <a:t>L[3:0] </a:t>
            </a:r>
            <a:r>
              <a:rPr lang="zh-CN" altLang="en-US" sz="2400" dirty="0"/>
              <a:t>位定义总序列长度</a:t>
            </a:r>
            <a:endParaRPr lang="en-US" altLang="zh-CN" sz="2400" dirty="0"/>
          </a:p>
          <a:p>
            <a:pPr lvl="1" algn="just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例：</a:t>
            </a:r>
            <a:r>
              <a:rPr lang="en-US" altLang="zh-CN" sz="2400" dirty="0">
                <a:sym typeface="+mn-ea"/>
              </a:rPr>
              <a:t>n = 3</a:t>
            </a:r>
            <a:r>
              <a:rPr lang="zh-CN" altLang="en-US" sz="2400" dirty="0">
                <a:sym typeface="+mn-ea"/>
              </a:rPr>
              <a:t>，要转换的通道 </a:t>
            </a:r>
            <a:r>
              <a:rPr lang="en-US" altLang="zh-CN" sz="2400" dirty="0">
                <a:sym typeface="+mn-ea"/>
              </a:rPr>
              <a:t>= 0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10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1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2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2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6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7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3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10 </a:t>
            </a:r>
            <a:r>
              <a:rPr lang="zh-CN" altLang="en-US" sz="2000" dirty="0">
                <a:sym typeface="+mn-ea"/>
              </a:rPr>
              <a:t>并生成 </a:t>
            </a:r>
            <a:r>
              <a:rPr lang="en-US" altLang="zh-CN" sz="2000" dirty="0">
                <a:sym typeface="+mn-ea"/>
              </a:rPr>
              <a:t>EOC </a:t>
            </a:r>
            <a:r>
              <a:rPr lang="zh-CN" altLang="en-US" sz="2000" dirty="0">
                <a:sym typeface="+mn-ea"/>
              </a:rPr>
              <a:t>事件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第 </a:t>
            </a:r>
            <a:r>
              <a:rPr lang="en-US" altLang="zh-CN" sz="2000" dirty="0">
                <a:sym typeface="+mn-ea"/>
              </a:rPr>
              <a:t>4 </a:t>
            </a:r>
            <a:r>
              <a:rPr lang="zh-CN" altLang="en-US" sz="2000" dirty="0">
                <a:sym typeface="+mn-ea"/>
              </a:rPr>
              <a:t>次触发：转换序列 </a:t>
            </a:r>
            <a:r>
              <a:rPr lang="en-US" altLang="zh-CN" sz="2000" dirty="0">
                <a:sym typeface="+mn-ea"/>
              </a:rPr>
              <a:t>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2</a:t>
            </a:r>
            <a:endParaRPr lang="zh-CN" altLang="en-US" sz="2000" dirty="0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注入组：该模式逐通道转换选择的序列，</a:t>
            </a:r>
            <a:r>
              <a:rPr lang="zh-CN" altLang="en-US" sz="2400" dirty="0"/>
              <a:t>通过 </a:t>
            </a:r>
            <a:r>
              <a:rPr lang="en-US" altLang="zh-CN" sz="2400" dirty="0"/>
              <a:t>ADC_JSQR </a:t>
            </a:r>
            <a:r>
              <a:rPr lang="zh-CN" altLang="en-US" sz="2400" dirty="0"/>
              <a:t>寄存器中的 </a:t>
            </a:r>
            <a:r>
              <a:rPr lang="en-US" altLang="zh-CN" sz="2400" dirty="0"/>
              <a:t>JL[1:0] </a:t>
            </a:r>
            <a:r>
              <a:rPr lang="zh-CN" altLang="en-US" sz="2400" dirty="0"/>
              <a:t>位定义总序列长度</a:t>
            </a:r>
            <a:endParaRPr lang="en-US" altLang="zh-CN" sz="2400" dirty="0">
              <a:sym typeface="+mn-ea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sz="2400" dirty="0"/>
              <a:t>n = 1</a:t>
            </a:r>
            <a:r>
              <a:rPr lang="zh-CN" altLang="en-US" sz="2400" dirty="0"/>
              <a:t>，要转换的通道 </a:t>
            </a:r>
            <a:r>
              <a:rPr lang="en-US" altLang="zh-CN" sz="2400" dirty="0"/>
              <a:t>= 1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1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1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2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2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3 </a:t>
            </a:r>
            <a:r>
              <a:rPr lang="zh-CN" altLang="en-US" sz="2000" dirty="0"/>
              <a:t>次触发：转换通道 </a:t>
            </a:r>
            <a:r>
              <a:rPr lang="en-US" altLang="zh-CN" sz="2000" dirty="0"/>
              <a:t>3 </a:t>
            </a:r>
            <a:r>
              <a:rPr lang="zh-CN" altLang="en-US" sz="2000" dirty="0"/>
              <a:t>并生成 </a:t>
            </a:r>
            <a:r>
              <a:rPr lang="en-US" altLang="zh-CN" sz="2000" dirty="0"/>
              <a:t>JEOC </a:t>
            </a:r>
            <a:r>
              <a:rPr lang="zh-CN" altLang="en-US" sz="2000" dirty="0"/>
              <a:t>事件 </a:t>
            </a:r>
          </a:p>
          <a:p>
            <a:pPr lvl="2" algn="just">
              <a:lnSpc>
                <a:spcPct val="110000"/>
              </a:lnSpc>
            </a:pPr>
            <a:r>
              <a:rPr lang="zh-CN" altLang="en-US" sz="2000" dirty="0"/>
              <a:t>第 </a:t>
            </a:r>
            <a:r>
              <a:rPr lang="en-US" altLang="zh-CN" sz="2000" dirty="0"/>
              <a:t>4 </a:t>
            </a:r>
            <a:r>
              <a:rPr lang="zh-CN" altLang="en-US" sz="2000" dirty="0"/>
              <a:t>次触发：通道 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8C74E-1171-4E0A-992D-84E4BC0B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439A-C774-4128-A950-5E3FD43A59E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1037DF-039B-47D3-8FA8-CA57CC0E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414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快速转换模式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167702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降低</a:t>
            </a:r>
            <a:r>
              <a:rPr lang="en-US" altLang="zh-CN" sz="2800" dirty="0"/>
              <a:t>ADC</a:t>
            </a:r>
            <a:r>
              <a:rPr lang="zh-CN" altLang="en-US" sz="2800" dirty="0"/>
              <a:t>分辨率（转换精确度）可以提高转换速度</a:t>
            </a:r>
          </a:p>
          <a:p>
            <a:pPr>
              <a:lnSpc>
                <a:spcPct val="100000"/>
              </a:lnSpc>
            </a:pPr>
            <a:r>
              <a:rPr lang="en-US" altLang="zh-CN" sz="2800" dirty="0"/>
              <a:t>ADC_CR1</a:t>
            </a:r>
            <a:r>
              <a:rPr lang="zh-CN" altLang="en-US" sz="2800" dirty="0"/>
              <a:t>寄存器的</a:t>
            </a:r>
            <a:r>
              <a:rPr lang="en-US" altLang="zh-CN" sz="2800" dirty="0"/>
              <a:t>RES</a:t>
            </a:r>
            <a:r>
              <a:rPr lang="zh-CN" altLang="en-US" sz="2800" dirty="0"/>
              <a:t>位用于选择数据寄存器中可用的位数</a:t>
            </a:r>
          </a:p>
          <a:p>
            <a:pPr>
              <a:lnSpc>
                <a:spcPct val="100000"/>
              </a:lnSpc>
            </a:pPr>
            <a:r>
              <a:rPr lang="zh-CN" altLang="en-US" sz="2800" dirty="0"/>
              <a:t>各种分辨率对应的最小转换时间计算方法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12</a:t>
            </a:r>
            <a:r>
              <a:rPr lang="zh-CN" altLang="en-US" sz="2400" dirty="0"/>
              <a:t>位：</a:t>
            </a:r>
            <a:r>
              <a:rPr lang="en-US" altLang="zh-CN" sz="2400" dirty="0"/>
              <a:t>3+12=15 ADCCLK</a:t>
            </a:r>
            <a:r>
              <a:rPr lang="zh-CN" altLang="en-US" sz="2400" dirty="0"/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10</a:t>
            </a:r>
            <a:r>
              <a:rPr lang="zh-CN" altLang="en-US" sz="2400" dirty="0"/>
              <a:t>位：</a:t>
            </a:r>
            <a:r>
              <a:rPr lang="en-US" altLang="zh-CN" sz="2400" dirty="0"/>
              <a:t>3+10=13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8 </a:t>
            </a:r>
            <a:r>
              <a:rPr lang="zh-CN" altLang="en-US" sz="2400" dirty="0"/>
              <a:t>位：</a:t>
            </a:r>
            <a:r>
              <a:rPr lang="en-US" altLang="zh-CN" sz="2400" dirty="0"/>
              <a:t>3+8=11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6 </a:t>
            </a:r>
            <a:r>
              <a:rPr lang="zh-CN" altLang="en-US" sz="2400" dirty="0"/>
              <a:t>位：</a:t>
            </a:r>
            <a:r>
              <a:rPr lang="en-US" altLang="zh-CN" sz="2400" dirty="0"/>
              <a:t>3+6=9 </a:t>
            </a:r>
            <a:r>
              <a:rPr lang="en-US" altLang="zh-CN" sz="2400" dirty="0">
                <a:sym typeface="+mn-ea"/>
              </a:rPr>
              <a:t>ADCCLK</a:t>
            </a:r>
            <a:r>
              <a:rPr lang="zh-CN" altLang="en-US" sz="2400" dirty="0">
                <a:sym typeface="+mn-ea"/>
              </a:rPr>
              <a:t>周期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5012E-55E8-4134-B7EB-D93AC1D1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FA82-5B1B-4572-90B9-4254E6AA2DB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D0126-3198-4281-8193-70A4DE9C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4318D-0719-42B5-8A9C-2331CACB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102</a:t>
            </a:fld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数据对齐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74775"/>
            <a:ext cx="8672195" cy="4764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en-US" altLang="zh-CN" sz="2800" dirty="0">
                <a:sym typeface="+mn-ea"/>
              </a:rPr>
              <a:t>_CR2</a:t>
            </a:r>
            <a:r>
              <a:rPr lang="zh-CN" altLang="en-US" sz="2800" dirty="0">
                <a:sym typeface="+mn-ea"/>
              </a:rPr>
              <a:t>寄存器中的</a:t>
            </a:r>
            <a:r>
              <a:rPr lang="en-US" altLang="zh-CN" sz="2800" dirty="0">
                <a:sym typeface="+mn-ea"/>
              </a:rPr>
              <a:t>ALIGN</a:t>
            </a:r>
            <a:r>
              <a:rPr lang="zh-CN" altLang="en-US" sz="2800" dirty="0">
                <a:sym typeface="+mn-ea"/>
              </a:rPr>
              <a:t>位用于选择转换得到数据的存储对齐方式，数据可以左对齐或右对齐</a:t>
            </a:r>
            <a:endParaRPr lang="zh-CN" altLang="en-US" sz="2800" dirty="0"/>
          </a:p>
          <a:p>
            <a:pPr marL="0" indent="0">
              <a:lnSpc>
                <a:spcPct val="13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" y="2579635"/>
            <a:ext cx="8953049" cy="241756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366F6-5F82-4759-9783-B84C6BC8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C6C5-6106-43E9-9128-735EC9A327B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4C83B1-B5C0-46D6-98C8-79E6C38D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5361D0-CE93-4F70-A39A-DC20C131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D4174C-FD4C-4E23-9570-56B5D55743C0}"/>
              </a:ext>
            </a:extLst>
          </p:cNvPr>
          <p:cNvSpPr/>
          <p:nvPr/>
        </p:nvSpPr>
        <p:spPr>
          <a:xfrm>
            <a:off x="247995" y="5130805"/>
            <a:ext cx="8235351" cy="519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zh-CN" altLang="en-US" sz="2400" dirty="0"/>
              <a:t>转换结果数据的右对齐存储，</a:t>
            </a:r>
            <a:r>
              <a:rPr lang="en-US" altLang="zh-CN" sz="2400" dirty="0"/>
              <a:t>SEXT </a:t>
            </a:r>
            <a:r>
              <a:rPr lang="zh-CN" altLang="en-US" sz="2400" dirty="0"/>
              <a:t>位表示扩展的符号值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数据对齐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74775"/>
            <a:ext cx="8672195" cy="4764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转换结果数据的左对齐存储</a:t>
            </a:r>
            <a:r>
              <a:rPr lang="zh-CN" altLang="en-US" sz="2000" dirty="0"/>
              <a:t> 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" y="2374899"/>
            <a:ext cx="9058514" cy="2468949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81F2F-A5FC-4B09-A4AD-A98725A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744E-5CE4-4AF6-9BB2-BFEDE235AB9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9B5FE-FC5B-420B-8327-C2C4E462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262DB-AA0D-495B-AE79-1E17CABB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转换</a:t>
            </a:r>
            <a:r>
              <a:rPr lang="en-US" altLang="zh-CN" sz="4000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391294"/>
            <a:ext cx="8672195" cy="481049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DAC</a:t>
            </a:r>
            <a:r>
              <a:rPr lang="zh-CN" altLang="en-US" sz="2800" dirty="0"/>
              <a:t>是</a:t>
            </a:r>
            <a:r>
              <a:rPr lang="en-US" altLang="zh-CN" sz="2800" dirty="0"/>
              <a:t>12</a:t>
            </a:r>
            <a:r>
              <a:rPr lang="zh-CN" altLang="en-US" sz="2800" dirty="0"/>
              <a:t>位输入、连续电压输出的数模转换器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可以按</a:t>
            </a:r>
            <a:r>
              <a:rPr lang="en-US" altLang="zh-CN" sz="2800" dirty="0"/>
              <a:t>8</a:t>
            </a:r>
            <a:r>
              <a:rPr lang="zh-CN" altLang="en-US" sz="2800" dirty="0"/>
              <a:t>位或</a:t>
            </a:r>
            <a:r>
              <a:rPr lang="en-US" altLang="zh-CN" sz="2800" dirty="0"/>
              <a:t>12</a:t>
            </a:r>
            <a:r>
              <a:rPr lang="zh-CN" altLang="en-US" sz="2800" dirty="0"/>
              <a:t>位模式配置</a:t>
            </a:r>
            <a:r>
              <a:rPr lang="en-US" altLang="zh-CN" sz="2800" dirty="0"/>
              <a:t> </a:t>
            </a:r>
            <a:endParaRPr lang="zh-CN" altLang="en-US" sz="2800" dirty="0"/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12</a:t>
            </a:r>
            <a:r>
              <a:rPr lang="zh-CN" altLang="en-US" sz="2600" dirty="0"/>
              <a:t>位模式下，数据可采用左对齐或右对齐方式存储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有两个输出通道，每个通道各有一个转换器</a:t>
            </a:r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DAC</a:t>
            </a:r>
            <a:r>
              <a:rPr lang="zh-CN" altLang="en-US" sz="2600" dirty="0"/>
              <a:t>双通道模式下，每个通道可以单独进行转换</a:t>
            </a:r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通过输入参考电压引脚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REF+</a:t>
            </a:r>
            <a:r>
              <a:rPr lang="zh-CN" altLang="en-US" sz="2800" dirty="0"/>
              <a:t>提高分辨率</a:t>
            </a:r>
            <a:endParaRPr lang="en-US" altLang="zh-CN" sz="2800" dirty="0"/>
          </a:p>
          <a:p>
            <a:r>
              <a:rPr lang="zh-CN" altLang="en-US" sz="2800" dirty="0">
                <a:sym typeface="+mn-ea"/>
              </a:rPr>
              <a:t>可生成噪声波形、三角波形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15831-EA18-41FB-89B5-8AA283FA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B06D-5A6B-4019-B2AB-B1BDDB06447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6F215-6932-4EC3-A1D6-285E9CB3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231F5-3F16-463F-879B-CE953F59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105</a:t>
            </a:fld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884" y="52121"/>
            <a:ext cx="8672242" cy="5955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DAC</a:t>
            </a:r>
            <a:r>
              <a:rPr lang="zh-CN" altLang="en-US" sz="3200" dirty="0"/>
              <a:t>接口的内部结构</a:t>
            </a:r>
            <a:endParaRPr lang="en-US" altLang="zh-CN" sz="32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0C4EDB-0241-4D9D-8F2E-BF4BF0D7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F30E-8D0E-461B-A034-02D06D563D5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23B03B-2B2D-4CCB-BC15-CA14EC8C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56EFD7-F183-4C19-A94A-157D7001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41" y="474626"/>
            <a:ext cx="7480595" cy="6383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的引脚描述</a:t>
            </a:r>
            <a:endParaRPr lang="en-US" altLang="zh-CN" sz="4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FE9A6C-7209-4CC1-A25E-4545B2FE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154E-A67F-4D28-9B02-7CC4A716115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0FF7AC-B940-46CC-BA72-AB373370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0D917B-4853-41BF-9F87-ED2A6A1C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43A2B-A924-454E-8B21-1688BC83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043112"/>
            <a:ext cx="908685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4000" dirty="0"/>
              <a:t>DAC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50645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通道使能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输出缓存使能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输出电压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数据格式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DAC</a:t>
            </a:r>
            <a:r>
              <a:rPr lang="zh-CN" altLang="en-US" sz="2800" dirty="0"/>
              <a:t>转换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7505F-D72D-427A-9C95-D61A5274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1C08-86A0-44BA-8EB5-AEFDA9E1750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FC49D-22A1-4E1D-A381-8C0C493C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EF113-69B8-4421-947E-387F5AA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通道使能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50645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将</a:t>
            </a:r>
            <a:r>
              <a:rPr lang="en-US" altLang="zh-CN" sz="2800" dirty="0"/>
              <a:t>DAC_CR</a:t>
            </a:r>
            <a:r>
              <a:rPr lang="zh-CN" altLang="en-US" sz="2800" dirty="0"/>
              <a:t>寄存器的</a:t>
            </a:r>
            <a:r>
              <a:rPr lang="en-US" altLang="zh-CN" sz="2800" dirty="0" err="1"/>
              <a:t>ENx</a:t>
            </a:r>
            <a:r>
              <a:rPr lang="zh-CN" altLang="en-US" sz="2800" dirty="0"/>
              <a:t>位置</a:t>
            </a:r>
            <a:r>
              <a:rPr lang="en-US" altLang="zh-CN" sz="2800" dirty="0"/>
              <a:t>1</a:t>
            </a:r>
            <a:r>
              <a:rPr lang="zh-CN" altLang="en-US" sz="2800" dirty="0"/>
              <a:t>即可打开</a:t>
            </a:r>
            <a:r>
              <a:rPr lang="en-US" altLang="zh-CN" sz="2800" dirty="0"/>
              <a:t>DAC</a:t>
            </a:r>
            <a:r>
              <a:rPr lang="zh-CN" altLang="en-US" sz="2800" dirty="0"/>
              <a:t>通道</a:t>
            </a:r>
            <a:r>
              <a:rPr lang="en-US" altLang="zh-CN" sz="2800" dirty="0"/>
              <a:t>x</a:t>
            </a:r>
            <a:r>
              <a:rPr lang="zh-CN" altLang="en-US" sz="2800" dirty="0"/>
              <a:t>的供电，通道</a:t>
            </a:r>
            <a:r>
              <a:rPr lang="en-US" altLang="zh-CN" sz="2800" dirty="0"/>
              <a:t>x</a:t>
            </a:r>
            <a:r>
              <a:rPr lang="zh-CN" altLang="en-US" sz="2800" dirty="0"/>
              <a:t>即被使能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注意：</a:t>
            </a:r>
            <a:r>
              <a:rPr lang="en-US" altLang="zh-CN" sz="2400" dirty="0" err="1">
                <a:sym typeface="+mn-ea"/>
              </a:rPr>
              <a:t>ENx</a:t>
            </a:r>
            <a:r>
              <a:rPr lang="zh-CN" altLang="en-US" sz="2400" dirty="0">
                <a:sym typeface="+mn-ea"/>
              </a:rPr>
              <a:t>位置位只使能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通道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的模拟部分，即便该位被置</a:t>
            </a:r>
            <a:r>
              <a:rPr lang="en-US" altLang="zh-CN" sz="2400" dirty="0">
                <a:sym typeface="+mn-ea"/>
              </a:rPr>
              <a:t>0</a:t>
            </a:r>
            <a:r>
              <a:rPr lang="zh-CN" altLang="en-US" sz="2400" dirty="0">
                <a:sym typeface="+mn-ea"/>
              </a:rPr>
              <a:t>，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通道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的数字部分仍然继续工作</a:t>
            </a:r>
            <a:endParaRPr lang="zh-CN" altLang="en-US" sz="2400" dirty="0"/>
          </a:p>
          <a:p>
            <a:r>
              <a:rPr lang="en-US" altLang="zh-CN" sz="2800" dirty="0"/>
              <a:t>DAC</a:t>
            </a:r>
            <a:r>
              <a:rPr lang="zh-CN" altLang="en-US" sz="2800" dirty="0"/>
              <a:t>输出缓存使能</a:t>
            </a:r>
          </a:p>
          <a:p>
            <a:pPr lvl="1" algn="just">
              <a:lnSpc>
                <a:spcPct val="130000"/>
              </a:lnSpc>
            </a:pPr>
            <a:r>
              <a:rPr lang="en-US" altLang="zh-CN" sz="2400" dirty="0"/>
              <a:t>DAC</a:t>
            </a:r>
            <a:r>
              <a:rPr lang="zh-CN" altLang="en-US" sz="2400" dirty="0"/>
              <a:t>接口中集成了</a:t>
            </a:r>
            <a:r>
              <a:rPr lang="en-US" altLang="zh-CN" sz="2400" dirty="0"/>
              <a:t>2</a:t>
            </a:r>
            <a:r>
              <a:rPr lang="zh-CN" altLang="en-US" sz="2400" dirty="0"/>
              <a:t>个输出缓存，可以用来减少输出阻抗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41CD6-3DF2-4AB3-BF5D-16D9A2B3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74D6-B18C-478A-B2FE-F86B69B88AD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D039D-EA6B-4D3B-A1AF-86DEA0C0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67D07-339F-45EA-AE18-64311919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F4FCA23F-6E8D-4D36-837D-790192C7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内存映射</a:t>
            </a:r>
            <a:r>
              <a:rPr lang="en-US" altLang="zh-CN"/>
              <a:t>I/O</a:t>
            </a:r>
            <a:endParaRPr lang="zh-CN" altLang="en-US"/>
          </a:p>
        </p:txBody>
      </p:sp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7F289383-5E5F-4284-8FAC-2F5BE181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为每一个</a:t>
            </a:r>
            <a:r>
              <a:rPr lang="en-US" altLang="zh-CN" dirty="0"/>
              <a:t>I/O</a:t>
            </a:r>
            <a:r>
              <a:rPr lang="zh-CN" altLang="en-US" dirty="0"/>
              <a:t>设备的寄存器提供地址，与内存是一个地址空间</a:t>
            </a:r>
            <a:endParaRPr lang="en-US" altLang="zh-CN" dirty="0"/>
          </a:p>
          <a:p>
            <a:r>
              <a:rPr lang="zh-CN" altLang="en-US" dirty="0"/>
              <a:t>程序使用普通的</a:t>
            </a:r>
            <a:r>
              <a:rPr lang="en-US" altLang="zh-CN" dirty="0"/>
              <a:t>CPU</a:t>
            </a:r>
            <a:r>
              <a:rPr lang="zh-CN" altLang="en-US" dirty="0"/>
              <a:t>读写指令来与设备通信</a:t>
            </a:r>
            <a:endParaRPr lang="en-US" altLang="zh-CN" dirty="0"/>
          </a:p>
          <a:p>
            <a:r>
              <a:rPr lang="zh-CN" altLang="en-US" dirty="0"/>
              <a:t>为设备定义地址</a:t>
            </a:r>
            <a:r>
              <a:rPr lang="en-US" altLang="zh-CN" dirty="0"/>
              <a:t>: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DEV1 EQU 0x1000</a:t>
            </a:r>
          </a:p>
          <a:p>
            <a:r>
              <a:rPr lang="en-US" altLang="zh-CN" dirty="0"/>
              <a:t>Read/write </a:t>
            </a:r>
            <a:r>
              <a:rPr lang="zh-CN" altLang="en-US" dirty="0"/>
              <a:t>编码</a:t>
            </a:r>
            <a:r>
              <a:rPr lang="en-US" altLang="zh-CN" dirty="0"/>
              <a:t>: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LDR r1,=#DEV1 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LDR r0,[r1] </a:t>
            </a:r>
            <a:r>
              <a:rPr lang="zh-CN" altLang="en-US" dirty="0">
                <a:latin typeface="Courier New" panose="02070309020205020404" pitchFamily="49" charset="0"/>
              </a:rPr>
              <a:t>；</a:t>
            </a:r>
            <a:r>
              <a:rPr lang="en-US" altLang="zh-CN" dirty="0">
                <a:latin typeface="Courier New" panose="02070309020205020404" pitchFamily="49" charset="0"/>
              </a:rPr>
              <a:t>read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MOV r0,#8 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STR r0,[r1] </a:t>
            </a:r>
            <a:r>
              <a:rPr lang="zh-CN" altLang="en-US" dirty="0">
                <a:latin typeface="Courier New" panose="02070309020205020404" pitchFamily="49" charset="0"/>
              </a:rPr>
              <a:t>；</a:t>
            </a:r>
            <a:r>
              <a:rPr lang="en-US" altLang="zh-CN" dirty="0">
                <a:latin typeface="Courier New" panose="02070309020205020404" pitchFamily="49" charset="0"/>
              </a:rPr>
              <a:t>write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27342A-29F3-482B-BB41-ECEDD85C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7AB-B6BA-4CFD-A6E4-65BA6785C0C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23B93B-CEA1-425B-AD86-76836DB3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C0418-6243-45A0-A5DF-2AFD98EE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193791"/>
            <a:ext cx="8672242" cy="848434"/>
          </a:xfrm>
        </p:spPr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输出电压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56" y="1604772"/>
            <a:ext cx="9124044" cy="36484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数字输入经过</a:t>
            </a:r>
            <a:r>
              <a:rPr lang="en-US" altLang="zh-CN" sz="2800" dirty="0"/>
              <a:t>DAC</a:t>
            </a:r>
            <a:r>
              <a:rPr lang="zh-CN" altLang="en-US" sz="2800" dirty="0"/>
              <a:t>被线性转换为模拟电压输出，其范围</a:t>
            </a:r>
            <a:r>
              <a:rPr lang="en-US" altLang="zh-CN" sz="2800" dirty="0"/>
              <a:t>0</a:t>
            </a:r>
            <a:r>
              <a:rPr lang="zh-CN" altLang="en-US" sz="2800" dirty="0">
                <a:sym typeface="Symbol" panose="05050102010706020507" pitchFamily="18" charset="2"/>
              </a:rPr>
              <a:t>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REF+</a:t>
            </a: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任一</a:t>
            </a:r>
            <a:r>
              <a:rPr lang="en-US" altLang="zh-CN" sz="2800" dirty="0"/>
              <a:t>DAC</a:t>
            </a:r>
            <a:r>
              <a:rPr lang="zh-CN" altLang="en-US" sz="2800" dirty="0"/>
              <a:t>通道引脚上的输出电压均满足关系式</a:t>
            </a:r>
            <a:endParaRPr lang="en-US" altLang="zh-CN" sz="2800" dirty="0"/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DAC</a:t>
            </a:r>
            <a:r>
              <a:rPr lang="zh-CN" altLang="en-US" sz="2400" dirty="0"/>
              <a:t>输出</a:t>
            </a:r>
            <a:r>
              <a:rPr lang="en-US" altLang="zh-CN" sz="2400" dirty="0"/>
              <a:t>=</a:t>
            </a:r>
            <a:r>
              <a:rPr lang="en-US" altLang="zh-CN" sz="2400" dirty="0">
                <a:sym typeface="+mn-ea"/>
              </a:rPr>
              <a:t>V</a:t>
            </a:r>
            <a:r>
              <a:rPr lang="en-US" altLang="zh-CN" sz="2400" baseline="-25000" dirty="0">
                <a:sym typeface="+mn-ea"/>
              </a:rPr>
              <a:t>REF</a:t>
            </a:r>
            <a:r>
              <a:rPr lang="en-US" altLang="zh-CN" sz="2400" dirty="0">
                <a:latin typeface="Arial" panose="020B0604020202090204" pitchFamily="34" charset="0"/>
                <a:sym typeface="+mn-ea"/>
              </a:rPr>
              <a:t>×</a:t>
            </a:r>
            <a:r>
              <a:rPr lang="zh-CN" altLang="en-US" sz="2400" dirty="0">
                <a:latin typeface="Arial" panose="020B0604020202090204" pitchFamily="34" charset="0"/>
                <a:sym typeface="+mn-ea"/>
              </a:rPr>
              <a:t>（</a:t>
            </a:r>
            <a:r>
              <a:rPr lang="en-US" altLang="zh-CN" sz="2400" dirty="0">
                <a:latin typeface="Arial" panose="020B0604020202090204" pitchFamily="34" charset="0"/>
                <a:sym typeface="+mn-ea"/>
              </a:rPr>
              <a:t>DOR/4095</a:t>
            </a:r>
            <a:r>
              <a:rPr lang="zh-CN" altLang="en-US" sz="2400" dirty="0">
                <a:latin typeface="Arial" panose="020B0604020202090204" pitchFamily="34" charset="0"/>
                <a:sym typeface="+mn-ea"/>
              </a:rPr>
              <a:t>）</a:t>
            </a:r>
            <a:endParaRPr lang="en-US" altLang="zh-CN" sz="2400" dirty="0">
              <a:latin typeface="Arial" panose="020B0604020202090204" pitchFamily="34" charset="0"/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DOR</a:t>
            </a:r>
            <a:r>
              <a:rPr lang="zh-CN" altLang="en-US" sz="2400" dirty="0"/>
              <a:t>：通道数据寄存器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317321-E8D3-41A2-81E5-CF301E40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253F-685D-45A1-B850-0553E97F05F3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AF2A6D-5256-4411-9690-C6D8F92D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890B3F-C323-4414-80E9-FF927D95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数据格式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1229656"/>
            <a:ext cx="8672195" cy="49644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根据不同配置，数据以不同的方式写入指定的寄存器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/>
              <a:t>对于</a:t>
            </a:r>
            <a:r>
              <a:rPr lang="en-US" altLang="zh-CN" sz="2400" dirty="0"/>
              <a:t>DAC</a:t>
            </a:r>
            <a:r>
              <a:rPr lang="zh-CN" altLang="en-US" sz="2400" dirty="0"/>
              <a:t>单通道，存在三种可能的写入方式</a:t>
            </a:r>
            <a:endParaRPr lang="en-US" altLang="zh-CN" sz="2400" dirty="0"/>
          </a:p>
          <a:p>
            <a:pPr lvl="1" algn="just">
              <a:lnSpc>
                <a:spcPct val="130000"/>
              </a:lnSpc>
            </a:pPr>
            <a:endParaRPr lang="en-US" altLang="zh-CN" sz="2400" dirty="0"/>
          </a:p>
          <a:p>
            <a:pPr lvl="1" algn="just">
              <a:lnSpc>
                <a:spcPct val="130000"/>
              </a:lnSpc>
            </a:pPr>
            <a:endParaRPr lang="zh-CN" altLang="en-US" sz="2400" dirty="0"/>
          </a:p>
          <a:p>
            <a:pPr lvl="1" algn="just">
              <a:lnSpc>
                <a:spcPct val="130000"/>
              </a:lnSpc>
              <a:spcBef>
                <a:spcPts val="1200"/>
              </a:spcBef>
            </a:pPr>
            <a:endParaRPr lang="en-US" altLang="zh-CN" sz="2400" dirty="0">
              <a:sym typeface="+mn-ea"/>
            </a:endParaRPr>
          </a:p>
          <a:p>
            <a:pPr lvl="1"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400" dirty="0">
                <a:sym typeface="+mn-ea"/>
              </a:rPr>
              <a:t>对于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双通道，存在三种可能的写入方式</a:t>
            </a:r>
            <a:endParaRPr lang="zh-CN" altLang="en-US" sz="2400" dirty="0"/>
          </a:p>
        </p:txBody>
      </p:sp>
      <p:pic>
        <p:nvPicPr>
          <p:cNvPr id="4" name="图片 3" descr="img5-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8" y="4882621"/>
            <a:ext cx="4880919" cy="149144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11AEAA-24E9-4C19-8552-3BC58AF1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6FDA-35F2-4D04-89B1-9FEE230835F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08934E-69FF-456E-9464-5D3C8C71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9E8C7-51FD-4FA0-9FF7-56EEEFB9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FD63F8-73F2-4FC5-A7F3-270427EF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68" y="2510714"/>
            <a:ext cx="4745737" cy="14081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DAC</a:t>
            </a:r>
            <a:r>
              <a:rPr lang="zh-CN" altLang="en-US" sz="4000" dirty="0"/>
              <a:t>转换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95425"/>
            <a:ext cx="8672195" cy="45154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 err="1"/>
              <a:t>DAC_DORx</a:t>
            </a:r>
            <a:r>
              <a:rPr lang="zh-CN" altLang="en-US" sz="2800" dirty="0"/>
              <a:t>数据寄存器无法直接写入数据，任何输出到</a:t>
            </a:r>
            <a:r>
              <a:rPr lang="en-US" altLang="zh-CN" sz="2800" dirty="0"/>
              <a:t>DAC</a:t>
            </a:r>
            <a:r>
              <a:rPr lang="zh-CN" altLang="en-US" sz="2800" dirty="0"/>
              <a:t>通道</a:t>
            </a:r>
            <a:r>
              <a:rPr lang="en-US" altLang="zh-CN" sz="2800" dirty="0"/>
              <a:t>x</a:t>
            </a:r>
            <a:r>
              <a:rPr lang="zh-CN" altLang="en-US" sz="2800" dirty="0"/>
              <a:t>的数据都必须先写入</a:t>
            </a:r>
            <a:r>
              <a:rPr lang="en-US" altLang="zh-CN" sz="2800" dirty="0" err="1"/>
              <a:t>DAC</a:t>
            </a:r>
            <a:r>
              <a:rPr lang="en-US" altLang="zh-CN" sz="2800" dirty="0" err="1">
                <a:sym typeface="+mn-ea"/>
              </a:rPr>
              <a:t>_DHRx</a:t>
            </a:r>
            <a:r>
              <a:rPr lang="zh-CN" altLang="en-US" sz="2800" dirty="0">
                <a:sym typeface="+mn-ea"/>
              </a:rPr>
              <a:t>寄存器才能传到通道</a:t>
            </a:r>
            <a:r>
              <a:rPr lang="en-US" altLang="zh-CN" sz="2800" dirty="0">
                <a:sym typeface="+mn-ea"/>
              </a:rPr>
              <a:t>x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如果未选中硬件触发，存入寄存器</a:t>
            </a:r>
            <a:r>
              <a:rPr lang="en-US" altLang="zh-CN" sz="2400" dirty="0" err="1">
                <a:sym typeface="+mn-ea"/>
              </a:rPr>
              <a:t>DAC_DHRx</a:t>
            </a:r>
            <a:r>
              <a:rPr lang="zh-CN" altLang="en-US" sz="2400" dirty="0">
                <a:sym typeface="+mn-ea"/>
              </a:rPr>
              <a:t>中的数据会在一个</a:t>
            </a:r>
            <a:r>
              <a:rPr lang="en-US" altLang="zh-CN" sz="2400" dirty="0">
                <a:sym typeface="+mn-ea"/>
              </a:rPr>
              <a:t>APB1</a:t>
            </a:r>
            <a:r>
              <a:rPr lang="zh-CN" altLang="en-US" sz="2400" dirty="0">
                <a:sym typeface="+mn-ea"/>
              </a:rPr>
              <a:t>时钟周期后自动传输至寄存器</a:t>
            </a:r>
            <a:r>
              <a:rPr lang="en-US" altLang="zh-CN" sz="2400" dirty="0" err="1">
                <a:sym typeface="+mn-ea"/>
              </a:rPr>
              <a:t>DAC_DORx</a:t>
            </a:r>
            <a:endParaRPr lang="en-US" altLang="zh-CN" sz="2400" dirty="0">
              <a:sym typeface="+mn-ea"/>
            </a:endParaRPr>
          </a:p>
          <a:p>
            <a:pPr lvl="1" algn="just">
              <a:lnSpc>
                <a:spcPct val="130000"/>
              </a:lnSpc>
            </a:pPr>
            <a:r>
              <a:rPr lang="zh-CN" altLang="en-US" sz="2400" dirty="0"/>
              <a:t>如果选中硬件触发，数据传输在触发发生之后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APB1</a:t>
            </a:r>
            <a:r>
              <a:rPr lang="zh-CN" altLang="en-US" sz="2400" dirty="0"/>
              <a:t>时钟周期后完成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778FB-E24B-46D9-8D8E-355B5AFF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BD3E-1189-43FA-8A75-599B72EE9A1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E94D1-2F51-4E1F-A9E3-D3348FBF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0BB06-7B7B-4FA5-BDA0-D8D6CD53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112</a:t>
            </a:fld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DAC</a:t>
            </a:r>
            <a:r>
              <a:rPr lang="zh-CN" altLang="en-US" sz="4000" dirty="0"/>
              <a:t>转换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90320"/>
            <a:ext cx="8672195" cy="4912995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/>
              <a:t>当数据从</a:t>
            </a:r>
            <a:r>
              <a:rPr lang="en-US" altLang="zh-CN" sz="2400" dirty="0" err="1">
                <a:sym typeface="+mn-ea"/>
              </a:rPr>
              <a:t>DAC_DHRx</a:t>
            </a:r>
            <a:r>
              <a:rPr lang="zh-CN" altLang="en-US" sz="2400" dirty="0">
                <a:sym typeface="+mn-ea"/>
              </a:rPr>
              <a:t>寄存器写入</a:t>
            </a:r>
            <a:r>
              <a:rPr lang="en-US" altLang="zh-CN" sz="2400" dirty="0" err="1">
                <a:sym typeface="+mn-ea"/>
              </a:rPr>
              <a:t>DAC_DORx</a:t>
            </a:r>
            <a:r>
              <a:rPr lang="zh-CN" altLang="en-US" sz="2400" dirty="0">
                <a:sym typeface="+mn-ea"/>
              </a:rPr>
              <a:t>寄存器，在经过时延</a:t>
            </a:r>
            <a:r>
              <a:rPr lang="en-US" altLang="zh-CN" sz="2400" dirty="0" err="1">
                <a:sym typeface="+mn-ea"/>
              </a:rPr>
              <a:t>t</a:t>
            </a:r>
            <a:r>
              <a:rPr lang="en-US" altLang="zh-CN" sz="2400" baseline="-25000" dirty="0" err="1">
                <a:sym typeface="+mn-ea"/>
              </a:rPr>
              <a:t>SETTLING</a:t>
            </a:r>
            <a:r>
              <a:rPr lang="zh-CN" altLang="en-US" sz="2400" dirty="0">
                <a:sym typeface="+mn-ea"/>
              </a:rPr>
              <a:t>之后，</a:t>
            </a:r>
            <a:r>
              <a:rPr lang="en-US" altLang="zh-CN" sz="2400" dirty="0">
                <a:sym typeface="+mn-ea"/>
              </a:rPr>
              <a:t>DAC</a:t>
            </a:r>
            <a:r>
              <a:rPr lang="zh-CN" altLang="en-US" sz="2400" dirty="0">
                <a:sym typeface="+mn-ea"/>
              </a:rPr>
              <a:t>的输出即有效，该时延的长短依赖于电源电压和模拟输出负载的大小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6" y="2756101"/>
            <a:ext cx="8565951" cy="277431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D94231-25B9-4FCC-9B27-B7005191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BDC-2A9C-4132-86A2-AB3DA2231BF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ABC0E9-C7CD-4468-B287-760A2945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E4356-7EE2-4AA2-B950-5D9DF633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4DFCF0-2343-496D-8BA0-3B7AF5B825A2}"/>
              </a:ext>
            </a:extLst>
          </p:cNvPr>
          <p:cNvSpPr/>
          <p:nvPr/>
        </p:nvSpPr>
        <p:spPr>
          <a:xfrm>
            <a:off x="2533415" y="5599886"/>
            <a:ext cx="3221908" cy="371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DAC</a:t>
            </a:r>
            <a:r>
              <a:rPr lang="zh-CN" altLang="en-US" dirty="0"/>
              <a:t>触发关闭时的转换时序图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ED838-4FBE-49D1-BF03-F3581E6D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132FA-79DA-43E3-8465-11671DC42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接口的结构、编程方法</a:t>
            </a:r>
            <a:endParaRPr lang="en-US" altLang="zh-CN" dirty="0"/>
          </a:p>
          <a:p>
            <a:r>
              <a:rPr lang="en-US" altLang="zh-CN" dirty="0"/>
              <a:t>GPIO</a:t>
            </a:r>
          </a:p>
          <a:p>
            <a:r>
              <a:rPr lang="zh-CN" altLang="en-US" dirty="0"/>
              <a:t>通信接口</a:t>
            </a:r>
            <a:endParaRPr lang="en-US" altLang="zh-CN" dirty="0"/>
          </a:p>
          <a:p>
            <a:r>
              <a:rPr lang="zh-CN" altLang="en-US" dirty="0"/>
              <a:t>人机交互</a:t>
            </a:r>
            <a:endParaRPr lang="en-US" altLang="zh-CN" dirty="0"/>
          </a:p>
          <a:p>
            <a:r>
              <a:rPr lang="en-US" altLang="zh-CN" dirty="0"/>
              <a:t>ADC/DAC</a:t>
            </a:r>
            <a:r>
              <a:rPr lang="zh-CN" altLang="en-US" dirty="0"/>
              <a:t>转换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97787-CD82-4743-9AA1-D22128D3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11815-EFC6-4478-977A-2E5CF588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7CC77-623D-4380-BB23-B734494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06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C668-A69D-4EB1-B35C-9F0F6EE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9" y="138122"/>
            <a:ext cx="8672242" cy="66558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7C9F8-419C-4DB6-A947-85AFC032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655093"/>
            <a:ext cx="8672242" cy="5760145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P147 1,2,9,10,15,19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补充：</a:t>
            </a:r>
            <a:endParaRPr lang="en-US" altLang="zh-CN" dirty="0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1.  I/0</a:t>
            </a:r>
            <a:r>
              <a:rPr lang="zh-CN" altLang="en-US" dirty="0"/>
              <a:t>接口有哪三个基本功能模块？在数据缓存功能模块中，有哪几类寄存器？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2. </a:t>
            </a:r>
            <a:r>
              <a:rPr lang="zh-CN" altLang="en-US" dirty="0"/>
              <a:t>数据传输有哪几类传输方式？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3. </a:t>
            </a:r>
            <a:r>
              <a:rPr lang="zh-CN" altLang="en-US" dirty="0"/>
              <a:t>请举例说明</a:t>
            </a:r>
            <a:r>
              <a:rPr lang="en-US" altLang="zh-CN" dirty="0"/>
              <a:t>I/O</a:t>
            </a:r>
            <a:r>
              <a:rPr lang="zh-CN" altLang="en-US" dirty="0"/>
              <a:t>编程的方式。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4. </a:t>
            </a:r>
            <a:r>
              <a:rPr lang="zh-CN" altLang="en-US" dirty="0"/>
              <a:t>为什么大多数计算机使用内存映射</a:t>
            </a:r>
            <a:r>
              <a:rPr lang="en-US" altLang="zh-CN" dirty="0"/>
              <a:t>I/O</a:t>
            </a:r>
            <a:r>
              <a:rPr lang="zh-CN" altLang="en-US" dirty="0"/>
              <a:t>？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5. </a:t>
            </a:r>
            <a:r>
              <a:rPr lang="zh-CN" altLang="en-US" dirty="0"/>
              <a:t>使用</a:t>
            </a:r>
            <a:r>
              <a:rPr lang="en-US" altLang="zh-CN" dirty="0" err="1"/>
              <a:t>readIOReg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writeIOReg</a:t>
            </a:r>
            <a:r>
              <a:rPr lang="zh-CN" altLang="en-US" dirty="0"/>
              <a:t>函数，编写一段</a:t>
            </a:r>
            <a:r>
              <a:rPr lang="en-US" altLang="zh-CN" dirty="0"/>
              <a:t>ARM C</a:t>
            </a:r>
            <a:r>
              <a:rPr lang="zh-CN" altLang="en-US" dirty="0"/>
              <a:t>语言代码来测试存储单元</a:t>
            </a:r>
            <a:r>
              <a:rPr lang="en-US" altLang="zh-CN" dirty="0"/>
              <a:t>ds1</a:t>
            </a:r>
            <a:r>
              <a:rPr lang="zh-CN" altLang="en-US" dirty="0"/>
              <a:t>处的寄存器，仅当寄存器不为零时继续执行。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7. </a:t>
            </a:r>
            <a:r>
              <a:rPr lang="zh-CN" altLang="en-US" dirty="0"/>
              <a:t>使用</a:t>
            </a:r>
            <a:r>
              <a:rPr lang="en-US" altLang="zh-CN" dirty="0" err="1"/>
              <a:t>readIOReg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writeIOReg</a:t>
            </a:r>
            <a:r>
              <a:rPr lang="zh-CN" altLang="en-US" dirty="0"/>
              <a:t>函数编写一段</a:t>
            </a:r>
            <a:r>
              <a:rPr lang="en-US" altLang="zh-CN" dirty="0"/>
              <a:t>ARM C</a:t>
            </a:r>
            <a:r>
              <a:rPr lang="zh-CN" altLang="en-US" dirty="0"/>
              <a:t>语言代码，当设备寄存器</a:t>
            </a:r>
            <a:r>
              <a:rPr lang="en-US" altLang="zh-CN" dirty="0"/>
              <a:t>ds1</a:t>
            </a:r>
            <a:r>
              <a:rPr lang="zh-CN" altLang="en-US" dirty="0"/>
              <a:t>的最低位变为</a:t>
            </a:r>
            <a:r>
              <a:rPr lang="en-US" altLang="zh-CN" dirty="0"/>
              <a:t>1</a:t>
            </a:r>
            <a:r>
              <a:rPr lang="zh-CN" altLang="en-US" dirty="0"/>
              <a:t>时，读取寄存器</a:t>
            </a:r>
            <a:r>
              <a:rPr lang="en-US" altLang="zh-CN" dirty="0"/>
              <a:t>dd1</a:t>
            </a:r>
            <a:r>
              <a:rPr lang="zh-CN" altLang="en-US" dirty="0"/>
              <a:t>的值。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8. </a:t>
            </a:r>
            <a:r>
              <a:rPr lang="zh-CN" altLang="en-US" dirty="0"/>
              <a:t>为什么大多数程序使用中断</a:t>
            </a:r>
            <a:r>
              <a:rPr lang="en-US" altLang="zh-CN" dirty="0"/>
              <a:t>I/O</a:t>
            </a:r>
            <a:r>
              <a:rPr lang="zh-CN" altLang="en-US" dirty="0"/>
              <a:t>而不使用忙等</a:t>
            </a:r>
            <a:r>
              <a:rPr lang="en-US" altLang="zh-CN" dirty="0"/>
              <a:t>I/O</a:t>
            </a:r>
            <a:r>
              <a:rPr lang="zh-CN" altLang="en-US" dirty="0"/>
              <a:t>？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9. </a:t>
            </a:r>
            <a:r>
              <a:rPr lang="zh-CN" altLang="en-US" dirty="0"/>
              <a:t>请完成缓冲区</a:t>
            </a:r>
            <a:r>
              <a:rPr lang="en-US" altLang="zh-CN" dirty="0"/>
              <a:t>5</a:t>
            </a:r>
            <a:r>
              <a:rPr lang="zh-CN" altLang="en-US" dirty="0"/>
              <a:t>个函数的定义。</a:t>
            </a:r>
          </a:p>
          <a:p>
            <a:pPr marL="27432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void </a:t>
            </a:r>
            <a:r>
              <a:rPr lang="en-US" altLang="zh-CN" dirty="0" err="1"/>
              <a:t>empty_buffer</a:t>
            </a:r>
            <a:r>
              <a:rPr lang="en-US" altLang="zh-CN" dirty="0"/>
              <a:t>();</a:t>
            </a:r>
          </a:p>
          <a:p>
            <a:pPr marL="27432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void </a:t>
            </a:r>
            <a:r>
              <a:rPr lang="en-US" altLang="zh-CN" dirty="0" err="1"/>
              <a:t>full_buffer</a:t>
            </a:r>
            <a:r>
              <a:rPr lang="en-US" altLang="zh-CN" dirty="0"/>
              <a:t>();</a:t>
            </a:r>
          </a:p>
          <a:p>
            <a:pPr marL="27432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int </a:t>
            </a:r>
            <a:r>
              <a:rPr lang="en-US" altLang="zh-CN" dirty="0" err="1"/>
              <a:t>nchars</a:t>
            </a:r>
            <a:r>
              <a:rPr lang="en-US" altLang="zh-CN" dirty="0"/>
              <a:t>();</a:t>
            </a:r>
          </a:p>
          <a:p>
            <a:pPr marL="27432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void </a:t>
            </a:r>
            <a:r>
              <a:rPr lang="en-US" altLang="zh-CN" dirty="0" err="1"/>
              <a:t>add_char</a:t>
            </a:r>
            <a:r>
              <a:rPr lang="en-US" altLang="zh-CN" dirty="0"/>
              <a:t>(char achar);</a:t>
            </a:r>
          </a:p>
          <a:p>
            <a:pPr marL="27432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char </a:t>
            </a:r>
            <a:r>
              <a:rPr lang="en-US" altLang="zh-CN" dirty="0" err="1"/>
              <a:t>remove_char</a:t>
            </a:r>
            <a:r>
              <a:rPr lang="en-US" altLang="zh-CN" dirty="0"/>
              <a:t>();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095F7D-4CF0-4C19-8030-BC78E872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71E65-C690-4A03-BB9C-5A7D7B22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B5596-D617-4894-A56F-8C04494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9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005ADFA-A9FC-4426-AF80-FC31DAEC5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879" y="171811"/>
            <a:ext cx="8672242" cy="718526"/>
          </a:xfrm>
        </p:spPr>
        <p:txBody>
          <a:bodyPr>
            <a:normAutofit/>
          </a:bodyPr>
          <a:lstStyle/>
          <a:p>
            <a:r>
              <a:rPr lang="zh-CN" altLang="en-US" dirty="0"/>
              <a:t>内存映射</a:t>
            </a:r>
            <a:r>
              <a:rPr lang="en-US" altLang="zh-CN" dirty="0"/>
              <a:t>I/O——</a:t>
            </a:r>
            <a:r>
              <a:rPr lang="zh-CN" altLang="en-US" dirty="0"/>
              <a:t>高级语言</a:t>
            </a:r>
            <a:endParaRPr lang="en-US" altLang="zh-CN" sz="3200" dirty="0">
              <a:latin typeface="宋体" panose="02010600030101010101" pitchFamily="2" charset="-122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0441C39-0221-4598-88E1-EDBDF5ADBE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读操作</a:t>
            </a:r>
            <a:endParaRPr lang="en-US" altLang="zh-CN" dirty="0"/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400" dirty="0">
                <a:latin typeface="Courier New" panose="02070309020205020404" pitchFamily="49" charset="0"/>
              </a:rPr>
              <a:t>(char *loc) {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return *loc; }</a:t>
            </a:r>
          </a:p>
          <a:p>
            <a:r>
              <a:rPr lang="zh-CN" altLang="en-US" dirty="0"/>
              <a:t>写操作</a:t>
            </a:r>
            <a:endParaRPr lang="en-US" altLang="zh-CN" dirty="0">
              <a:latin typeface="Courier New" panose="02070309020205020404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void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 (char *loc, char </a:t>
            </a:r>
            <a:r>
              <a:rPr lang="en-US" altLang="zh-CN" sz="2400" dirty="0" err="1">
                <a:latin typeface="Courier New" panose="02070309020205020404" pitchFamily="49" charset="0"/>
              </a:rPr>
              <a:t>newval</a:t>
            </a:r>
            <a:r>
              <a:rPr lang="en-US" altLang="zh-CN" sz="2400" dirty="0">
                <a:latin typeface="Courier New" panose="02070309020205020404" pitchFamily="49" charset="0"/>
              </a:rPr>
              <a:t>) {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(*loc) = </a:t>
            </a:r>
            <a:r>
              <a:rPr lang="en-US" altLang="zh-CN" sz="2400" dirty="0" err="1">
                <a:latin typeface="Courier New" panose="02070309020205020404" pitchFamily="49" charset="0"/>
              </a:rPr>
              <a:t>newval</a:t>
            </a:r>
            <a:r>
              <a:rPr lang="en-US" altLang="zh-CN" sz="2400" dirty="0">
                <a:latin typeface="Courier New" panose="02070309020205020404" pitchFamily="49" charset="0"/>
              </a:rPr>
              <a:t>; 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AB5FD-053D-4999-980F-E3B38FFB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BED-B96E-464E-832D-038ABB5A942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6C3468-43FD-49A2-A2CA-C4635D1A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8D738-403C-4136-A8AA-CD4E635E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F3894E-89A9-4910-9FE0-3D9A51F5E218}"/>
              </a:ext>
            </a:extLst>
          </p:cNvPr>
          <p:cNvSpPr/>
          <p:nvPr/>
        </p:nvSpPr>
        <p:spPr>
          <a:xfrm>
            <a:off x="291164" y="710303"/>
            <a:ext cx="5916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readIOReg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writeIOReg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8A1DD7D-A468-4984-9889-C56CF016B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程序查询方式</a:t>
            </a:r>
            <a:r>
              <a:rPr lang="en-US" altLang="zh-CN" sz="4400" dirty="0"/>
              <a:t>,</a:t>
            </a:r>
            <a:r>
              <a:rPr lang="zh-CN" altLang="en-US" dirty="0"/>
              <a:t>忙等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endParaRPr lang="en-US" altLang="zh-CN" dirty="0"/>
          </a:p>
        </p:txBody>
      </p:sp>
      <p:sp>
        <p:nvSpPr>
          <p:cNvPr id="16392" name="Rectangle 3">
            <a:extLst>
              <a:ext uri="{FF2B5EF4-FFF2-40B4-BE49-F238E27FC236}">
                <a16:creationId xmlns:a16="http://schemas.microsoft.com/office/drawing/2014/main" id="{407C8B86-DCD8-45E1-AFD8-B849F4EAFA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轮询（</a:t>
            </a:r>
            <a:r>
              <a:rPr lang="en-US" altLang="zh-CN" sz="2800" dirty="0"/>
              <a:t>polling</a:t>
            </a:r>
            <a:r>
              <a:rPr lang="zh-CN" altLang="en-US" sz="2800" dirty="0"/>
              <a:t>）</a:t>
            </a:r>
            <a:r>
              <a:rPr lang="en-US" altLang="zh-CN" sz="2800" dirty="0"/>
              <a:t>:</a:t>
            </a:r>
            <a:r>
              <a:rPr lang="zh-CN" altLang="en-US" sz="2800" dirty="0"/>
              <a:t>通过</a:t>
            </a:r>
            <a:r>
              <a:rPr lang="en-US" altLang="zh-CN" sz="2800" dirty="0"/>
              <a:t>CPU</a:t>
            </a:r>
            <a:r>
              <a:rPr lang="zh-CN" altLang="en-US" sz="2800" dirty="0"/>
              <a:t>反复读</a:t>
            </a:r>
            <a:r>
              <a:rPr lang="en-US" altLang="zh-CN" sz="2800" dirty="0"/>
              <a:t>I/O</a:t>
            </a:r>
            <a:r>
              <a:rPr lang="zh-CN" altLang="en-US" sz="2800" dirty="0"/>
              <a:t>设备状态寄存器来询问设备是否空闲</a:t>
            </a:r>
            <a:endParaRPr lang="en-US" altLang="zh-CN" sz="2800" dirty="0"/>
          </a:p>
          <a:p>
            <a:pPr lvl="1"/>
            <a:r>
              <a:rPr lang="zh-CN" altLang="en-US" sz="2400" dirty="0"/>
              <a:t>设备比</a:t>
            </a:r>
            <a:r>
              <a:rPr lang="en-US" altLang="zh-CN" sz="2400" dirty="0"/>
              <a:t>CPU</a:t>
            </a:r>
            <a:r>
              <a:rPr lang="zh-CN" altLang="en-US" sz="2400" dirty="0"/>
              <a:t>慢，需要多个周期完成一项工作</a:t>
            </a:r>
            <a:endParaRPr lang="en-US" altLang="zh-CN" sz="2400" dirty="0"/>
          </a:p>
          <a:p>
            <a:pPr lvl="1"/>
            <a:r>
              <a:rPr lang="zh-CN" altLang="en-US" sz="2400" dirty="0"/>
              <a:t>必须等待前一个操作完成后再进行下一个操作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比如</a:t>
            </a:r>
            <a:r>
              <a:rPr lang="en-US" altLang="zh-CN" sz="2400" dirty="0"/>
              <a:t>CPU</a:t>
            </a:r>
            <a:r>
              <a:rPr lang="zh-CN" altLang="en-US" sz="2400" dirty="0"/>
              <a:t>向设备写数据，即输出</a:t>
            </a:r>
            <a:endParaRPr lang="en-US" altLang="zh-CN" sz="2400" dirty="0"/>
          </a:p>
          <a:p>
            <a:pPr lvl="2"/>
            <a:r>
              <a:rPr lang="zh-CN" altLang="en-US" sz="2200" dirty="0"/>
              <a:t>通过读设备状态寄存器来询问设备是否空闲</a:t>
            </a:r>
            <a:endParaRPr lang="en-US" altLang="zh-CN" sz="2200" dirty="0"/>
          </a:p>
          <a:p>
            <a:pPr lvl="2"/>
            <a:r>
              <a:rPr lang="zh-CN" altLang="en-US" sz="2200" dirty="0"/>
              <a:t>若空闲，则写数据到数据寄存器</a:t>
            </a:r>
            <a:endParaRPr lang="en-US" altLang="zh-CN" sz="2200" dirty="0"/>
          </a:p>
          <a:p>
            <a:pPr lvl="2"/>
            <a:r>
              <a:rPr lang="zh-CN" altLang="en-US" sz="2200" dirty="0"/>
              <a:t>若忙，则等待。</a:t>
            </a:r>
            <a:endParaRPr lang="en-US" altLang="zh-CN" sz="22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CN" sz="24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357856-9352-4EED-981D-047C0680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CF3F-8FB9-406F-AE97-1F92713E17E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6531A2-98AE-44BB-BAB5-A0BC968E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E71B5F-AA0F-4953-8E06-BB80F9B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478A2FC-29AE-482E-B717-C5966F5F1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忙等</a:t>
            </a:r>
            <a:r>
              <a:rPr lang="en-US" altLang="zh-CN"/>
              <a:t>I/O</a:t>
            </a:r>
            <a:r>
              <a:rPr lang="zh-CN" altLang="en-US"/>
              <a:t>方式</a:t>
            </a:r>
            <a:r>
              <a:rPr lang="en-US" altLang="zh-CN"/>
              <a:t>-</a:t>
            </a:r>
            <a:r>
              <a:rPr lang="zh-CN" altLang="en-US"/>
              <a:t>输出设备编程</a:t>
            </a:r>
            <a:endParaRPr lang="en-US" altLang="zh-CN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12B8534-BAAF-4FCE-95BB-484AD04C6A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将一个字符串写到输出设备</a:t>
            </a:r>
            <a:endParaRPr lang="en-US" altLang="zh-CN" sz="28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#define OUT_CHAR 0x1000 /* data register*/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#define OUT_STATUS 0x1001 /* status register*/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*</a:t>
            </a:r>
            <a:r>
              <a:rPr lang="en-US" altLang="zh-CN" sz="2400" dirty="0" err="1">
                <a:latin typeface="Courier New" panose="02070309020205020404" pitchFamily="49" charset="0"/>
              </a:rPr>
              <a:t>mystring</a:t>
            </a:r>
            <a:r>
              <a:rPr lang="en-US" altLang="zh-CN" sz="2400" dirty="0">
                <a:latin typeface="Courier New" panose="02070309020205020404" pitchFamily="49" charset="0"/>
              </a:rPr>
              <a:t>=“</a:t>
            </a:r>
            <a:r>
              <a:rPr lang="en-US" altLang="zh-CN" sz="2400" dirty="0" err="1">
                <a:latin typeface="Courier New" panose="02070309020205020404" pitchFamily="49" charset="0"/>
              </a:rPr>
              <a:t>Hello,world</a:t>
            </a:r>
            <a:r>
              <a:rPr lang="en-US" altLang="zh-CN" sz="2400" dirty="0">
                <a:latin typeface="Courier New" panose="02070309020205020404" pitchFamily="49" charset="0"/>
              </a:rPr>
              <a:t>.”;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 = </a:t>
            </a:r>
            <a:r>
              <a:rPr lang="en-US" altLang="zh-CN" sz="2400" dirty="0" err="1">
                <a:latin typeface="Courier New" panose="02070309020205020404" pitchFamily="49" charset="0"/>
              </a:rPr>
              <a:t>mystring</a:t>
            </a:r>
            <a:r>
              <a:rPr lang="en-US" altLang="zh-CN" sz="24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while (*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 != ‘\0’)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(OUT_CHAR,*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while (</a:t>
            </a:r>
            <a:r>
              <a:rPr lang="en-US" altLang="zh-CN" sz="24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(OUT_STATUS) !=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</a:rPr>
              <a:t>current_char</a:t>
            </a:r>
            <a:r>
              <a:rPr lang="en-US" altLang="zh-CN" sz="2400" dirty="0">
                <a:latin typeface="Courier New" panose="02070309020205020404" pitchFamily="49" charset="0"/>
              </a:rPr>
              <a:t>++;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D19B00-C938-4FD0-9540-ADADC736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7D79-9916-4AEF-829A-5F078E5927DC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A4D8E-930D-4C69-A8DC-687EA6ED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A66856-7D29-4EBD-BC16-7BFBC494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>
            <a:extLst>
              <a:ext uri="{FF2B5EF4-FFF2-40B4-BE49-F238E27FC236}">
                <a16:creationId xmlns:a16="http://schemas.microsoft.com/office/drawing/2014/main" id="{DB989F02-C9FC-4AD4-96A0-338F209D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92" y="114839"/>
            <a:ext cx="8672242" cy="102653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忙等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输出同步方式编程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3A920801-B5FD-4D7C-8B21-43AB1C1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3003550"/>
            <a:ext cx="1676400" cy="1676400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B81F9F8D-8A88-451E-8CBF-66502C53A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8813" y="3859213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6" name="TextBox 16">
            <a:extLst>
              <a:ext uri="{FF2B5EF4-FFF2-40B4-BE49-F238E27FC236}">
                <a16:creationId xmlns:a16="http://schemas.microsoft.com/office/drawing/2014/main" id="{204B5B4B-89C9-4AD3-B4E9-8AFE07E8A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492" y="1839942"/>
            <a:ext cx="184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Input device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5" name="TextBox 16">
            <a:extLst>
              <a:ext uri="{FF2B5EF4-FFF2-40B4-BE49-F238E27FC236}">
                <a16:creationId xmlns:a16="http://schemas.microsoft.com/office/drawing/2014/main" id="{13BD5E0F-7851-484E-B9CF-5AF0FA52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4762" y="4427462"/>
            <a:ext cx="2065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Output device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6" name="Line 9">
            <a:extLst>
              <a:ext uri="{FF2B5EF4-FFF2-40B4-BE49-F238E27FC236}">
                <a16:creationId xmlns:a16="http://schemas.microsoft.com/office/drawing/2014/main" id="{A52DEC44-29F2-4D3D-A1DF-3B57348A2D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2106613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7" name="Line 9">
            <a:extLst>
              <a:ext uri="{FF2B5EF4-FFF2-40B4-BE49-F238E27FC236}">
                <a16:creationId xmlns:a16="http://schemas.microsoft.com/office/drawing/2014/main" id="{DBF1A99D-61E5-4367-8E4F-96E780A54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384175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8" name="Line 9">
            <a:extLst>
              <a:ext uri="{FF2B5EF4-FFF2-40B4-BE49-F238E27FC236}">
                <a16:creationId xmlns:a16="http://schemas.microsoft.com/office/drawing/2014/main" id="{66D83E16-FA90-42DE-BCFA-8220C96B1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2106613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9" name="Line 9">
            <a:extLst>
              <a:ext uri="{FF2B5EF4-FFF2-40B4-BE49-F238E27FC236}">
                <a16:creationId xmlns:a16="http://schemas.microsoft.com/office/drawing/2014/main" id="{F25EA0B5-73E6-4E27-8D0D-15CC97F70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475615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5D7F1-4756-481C-845C-3B1AD11F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EE94-3DEE-4AD5-8532-29ADB9AE1EB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31CB8-2F2A-4880-8462-310274E7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16CBC-661F-4CD6-87CD-C65F84B9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5382F7-454A-4F7F-8265-B83EA3DC7306}"/>
              </a:ext>
            </a:extLst>
          </p:cNvPr>
          <p:cNvGrpSpPr/>
          <p:nvPr/>
        </p:nvGrpSpPr>
        <p:grpSpPr>
          <a:xfrm>
            <a:off x="3317513" y="1207881"/>
            <a:ext cx="3616835" cy="1984513"/>
            <a:chOff x="3403504" y="4261647"/>
            <a:chExt cx="3616835" cy="1984513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8285DFA6-23E1-4F10-9EA0-BD0CBDB3C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B2DA32F9-B11C-47BD-BB62-53CE2408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5C16985B-B610-4EB8-A8EF-E0410F13D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127C4C5B-2DFD-4645-AF92-931D4FF0C9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35" name="Line 10">
              <a:extLst>
                <a:ext uri="{FF2B5EF4-FFF2-40B4-BE49-F238E27FC236}">
                  <a16:creationId xmlns:a16="http://schemas.microsoft.com/office/drawing/2014/main" id="{37F78506-DF14-4B3F-8921-128EEC902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B03C1739-1F15-4847-B9E4-D1975C4C4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A87D6FC7-28DF-4586-9F24-4DA3699321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3">
              <a:extLst>
                <a:ext uri="{FF2B5EF4-FFF2-40B4-BE49-F238E27FC236}">
                  <a16:creationId xmlns:a16="http://schemas.microsoft.com/office/drawing/2014/main" id="{882FAD26-435C-4569-BECE-587E896F8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55A5D760-6DC9-4D76-A814-F09819E62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41" name="Line 13">
              <a:extLst>
                <a:ext uri="{FF2B5EF4-FFF2-40B4-BE49-F238E27FC236}">
                  <a16:creationId xmlns:a16="http://schemas.microsoft.com/office/drawing/2014/main" id="{CC7E8087-3505-4973-8795-4B4D1B2DE2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ACF678E1-FA33-4756-9163-918710C45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5B20734-93D7-4AD1-AC11-3ABA53D86A48}"/>
              </a:ext>
            </a:extLst>
          </p:cNvPr>
          <p:cNvGrpSpPr/>
          <p:nvPr/>
        </p:nvGrpSpPr>
        <p:grpSpPr>
          <a:xfrm>
            <a:off x="3302925" y="3842663"/>
            <a:ext cx="3616835" cy="1984513"/>
            <a:chOff x="3403504" y="4261647"/>
            <a:chExt cx="3616835" cy="1984513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149F92DA-236C-447E-B041-097FA97BF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7EE0691A-00BD-430C-83C5-F5B544DA7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75451207-D480-420D-9838-4FF1FB87E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47" name="AutoShape 8">
              <a:extLst>
                <a:ext uri="{FF2B5EF4-FFF2-40B4-BE49-F238E27FC236}">
                  <a16:creationId xmlns:a16="http://schemas.microsoft.com/office/drawing/2014/main" id="{F193FF9C-A2A5-4026-A51D-B69D1C9D5B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D0F7A5A5-0B0A-4036-B7C0-17CC76192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1">
              <a:extLst>
                <a:ext uri="{FF2B5EF4-FFF2-40B4-BE49-F238E27FC236}">
                  <a16:creationId xmlns:a16="http://schemas.microsoft.com/office/drawing/2014/main" id="{D37F4A71-CD9F-4164-A875-489B3DE26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4BA3EA24-C042-4CDA-B9D5-1BF8ECE8C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63BBA84B-FD2C-409B-99EA-BBEAC1432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9D5E0D82-D2FF-418F-A794-1BABCB658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F99F29EC-9601-48E7-8A6E-E0F5A6D32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6F9FDB14-D722-463D-9C73-8A915563D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7E37A37-3A71-4019-9AD8-29E7BDEE3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忙等</a:t>
            </a:r>
            <a:r>
              <a:rPr lang="en-US" altLang="zh-CN" sz="3600"/>
              <a:t>I/O</a:t>
            </a:r>
            <a:r>
              <a:rPr lang="zh-CN" altLang="en-US" sz="3600"/>
              <a:t>方式</a:t>
            </a:r>
            <a:r>
              <a:rPr lang="en-US" altLang="zh-CN" sz="3600"/>
              <a:t>-</a:t>
            </a:r>
            <a:r>
              <a:rPr lang="zh-CN" altLang="en-US" sz="3600"/>
              <a:t>输入</a:t>
            </a:r>
            <a:r>
              <a:rPr lang="en-US" altLang="zh-CN" sz="3600"/>
              <a:t>/</a:t>
            </a:r>
            <a:r>
              <a:rPr lang="zh-CN" altLang="en-US" sz="3600"/>
              <a:t>输出同步方式编程（续）</a:t>
            </a:r>
            <a:endParaRPr lang="en-US" altLang="zh-CN" sz="36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A5B25D8-1BEE-4F66-A521-E30391D9BA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</a:t>
            </a:r>
            <a:r>
              <a:rPr lang="en-US" altLang="zh-CN" sz="2800" dirty="0" err="1">
                <a:latin typeface="Courier New" panose="02070309020205020404" pitchFamily="49" charset="0"/>
              </a:rPr>
              <a:t>in_CHAR</a:t>
            </a:r>
            <a:r>
              <a:rPr lang="en-US" altLang="zh-CN" sz="2800" dirty="0">
                <a:latin typeface="Courier New" panose="02070309020205020404" pitchFamily="49" charset="0"/>
              </a:rPr>
              <a:t> 0x1000 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           /* input data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</a:t>
            </a:r>
            <a:r>
              <a:rPr lang="en-US" altLang="zh-CN" sz="2800" dirty="0" err="1">
                <a:latin typeface="Courier New" panose="02070309020205020404" pitchFamily="49" charset="0"/>
              </a:rPr>
              <a:t>in_STATUS</a:t>
            </a:r>
            <a:r>
              <a:rPr lang="en-US" altLang="zh-CN" sz="2800" dirty="0">
                <a:latin typeface="Courier New" panose="02070309020205020404" pitchFamily="49" charset="0"/>
              </a:rPr>
              <a:t> 0x1001 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 /* input status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OUT_CHAR 0x1100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			/* output data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#define OUT_STATUS 0x1101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			/* output status register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22A909-0214-44D1-8566-40A3F8B9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4495-C2D9-482F-BA38-06309AD6D68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50AD07-3F80-486F-A2DC-60928873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2DE756-F4A7-4D81-BCBB-C0410F58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2">
            <a:extLst>
              <a:ext uri="{FF2B5EF4-FFF2-40B4-BE49-F238E27FC236}">
                <a16:creationId xmlns:a16="http://schemas.microsoft.com/office/drawing/2014/main" id="{08470B06-F8FC-4596-AD91-E49CC6F9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忙等</a:t>
            </a:r>
            <a:r>
              <a:rPr lang="en-US" altLang="zh-CN" sz="3200"/>
              <a:t>I/O</a:t>
            </a:r>
            <a:r>
              <a:rPr lang="zh-CN" altLang="en-US" sz="3200"/>
              <a:t>方式</a:t>
            </a:r>
            <a:r>
              <a:rPr lang="en-US" altLang="zh-CN" sz="3200"/>
              <a:t>-</a:t>
            </a:r>
            <a:r>
              <a:rPr lang="zh-CN" altLang="en-US" sz="3200"/>
              <a:t>输入</a:t>
            </a:r>
            <a:r>
              <a:rPr lang="en-US" altLang="zh-CN" sz="3200"/>
              <a:t>/</a:t>
            </a:r>
            <a:r>
              <a:rPr lang="zh-CN" altLang="en-US" sz="3200"/>
              <a:t>输出同步方式编程（续）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EC951D-F6E2-4F54-BA54-0B21009CC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/>
              <a:t>输入设备：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当有新字符能够被</a:t>
            </a:r>
            <a:r>
              <a:rPr lang="en-US" altLang="zh-CN" dirty="0"/>
              <a:t>CPU</a:t>
            </a:r>
            <a:r>
              <a:rPr lang="zh-CN" altLang="en-US" dirty="0"/>
              <a:t>读取，</a:t>
            </a:r>
            <a:r>
              <a:rPr lang="en-US" altLang="zh-CN" dirty="0"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=1</a:t>
            </a:r>
          </a:p>
          <a:p>
            <a:pPr lvl="1">
              <a:defRPr/>
            </a:pPr>
            <a:r>
              <a:rPr lang="zh-CN" altLang="en-US" dirty="0">
                <a:latin typeface="Courier New" panose="02070309020205020404" pitchFamily="49" charset="0"/>
              </a:rPr>
              <a:t>当字符被</a:t>
            </a:r>
            <a:r>
              <a:rPr lang="en-US" altLang="zh-CN" dirty="0">
                <a:latin typeface="Courier New" panose="02070309020205020404" pitchFamily="49" charset="0"/>
              </a:rPr>
              <a:t>CPU</a:t>
            </a:r>
            <a:r>
              <a:rPr lang="zh-CN" altLang="en-US" dirty="0">
                <a:latin typeface="Courier New" panose="02070309020205020404" pitchFamily="49" charset="0"/>
              </a:rPr>
              <a:t>读取或无字符可读，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==0</a:t>
            </a:r>
          </a:p>
          <a:p>
            <a:pPr>
              <a:defRPr/>
            </a:pPr>
            <a:r>
              <a:rPr lang="zh-CN" altLang="en-US" dirty="0"/>
              <a:t>输出设备：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写入字符，有新字符能够被写入到输出设备</a:t>
            </a:r>
            <a:endParaRPr lang="en-US" altLang="zh-CN" dirty="0"/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latin typeface="Courier New" panose="02070309020205020404" pitchFamily="49" charset="0"/>
              </a:rPr>
              <a:t> 	</a:t>
            </a:r>
            <a:r>
              <a:rPr lang="en-US" altLang="zh-CN" dirty="0" err="1">
                <a:latin typeface="Courier New" panose="02070309020205020404" pitchFamily="49" charset="0"/>
              </a:rPr>
              <a:t>out_STATUS</a:t>
            </a:r>
            <a:r>
              <a:rPr lang="en-US" altLang="zh-CN" dirty="0">
                <a:latin typeface="Courier New" panose="02070309020205020404" pitchFamily="49" charset="0"/>
              </a:rPr>
              <a:t>=1</a:t>
            </a:r>
          </a:p>
          <a:p>
            <a:pPr lvl="1">
              <a:defRPr/>
            </a:pPr>
            <a:r>
              <a:rPr lang="zh-CN" altLang="en-US" dirty="0">
                <a:latin typeface="Courier New" panose="02070309020205020404" pitchFamily="49" charset="0"/>
              </a:rPr>
              <a:t>当字符被输出设备读取或设备无字符可读</a:t>
            </a:r>
            <a:endParaRPr lang="en-US" altLang="zh-CN" dirty="0">
              <a:latin typeface="Courier New" panose="02070309020205020404" pitchFamily="49" charset="0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latin typeface="Courier New" panose="02070309020205020404" pitchFamily="49" charset="0"/>
              </a:rPr>
              <a:t>	</a:t>
            </a:r>
            <a:r>
              <a:rPr lang="en-US" altLang="zh-CN" dirty="0" err="1">
                <a:latin typeface="Courier New" panose="02070309020205020404" pitchFamily="49" charset="0"/>
              </a:rPr>
              <a:t>in_STATUS</a:t>
            </a:r>
            <a:r>
              <a:rPr lang="en-US" altLang="zh-CN" dirty="0">
                <a:latin typeface="Courier New" panose="02070309020205020404" pitchFamily="49" charset="0"/>
              </a:rPr>
              <a:t>==0</a:t>
            </a:r>
            <a:endParaRPr lang="zh-CN" altLang="en-US" dirty="0"/>
          </a:p>
          <a:p>
            <a:pPr marL="0" indent="0">
              <a:buFontTx/>
              <a:buNone/>
              <a:defRPr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BCC8DF-1313-4C5E-98DF-216EAB2A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0AD3-0931-440B-92CD-AC5CB1458DB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19085-35BD-4480-BEA2-CA9A94BC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B5673-C364-4519-9DEB-D22D9287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1F9BFA3-FA70-4A15-984D-D03CE8FF9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忙等</a:t>
            </a:r>
            <a:r>
              <a:rPr lang="en-US" altLang="zh-CN" sz="3600"/>
              <a:t>I/O</a:t>
            </a:r>
            <a:r>
              <a:rPr lang="zh-CN" altLang="en-US" sz="3600"/>
              <a:t>方式</a:t>
            </a:r>
            <a:r>
              <a:rPr lang="en-US" altLang="zh-CN" sz="3600"/>
              <a:t>-</a:t>
            </a:r>
            <a:r>
              <a:rPr lang="zh-CN" altLang="en-US" sz="3600"/>
              <a:t>输入</a:t>
            </a:r>
            <a:r>
              <a:rPr lang="en-US" altLang="zh-CN" sz="3600"/>
              <a:t>/</a:t>
            </a:r>
            <a:r>
              <a:rPr lang="zh-CN" altLang="en-US" sz="3600"/>
              <a:t>输出同步方式编程（续）</a:t>
            </a:r>
            <a:endParaRPr lang="en-US" altLang="zh-CN" sz="360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2A6906D-DDD2-474C-98E3-258E915A81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while (TRUE)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/* read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while (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(IN_STATUS) ==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achar = (char) 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(IN_DATA);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(IN_STATUS,0);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/* write */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</a:rPr>
              <a:t>OUT_DATA,achar</a:t>
            </a:r>
            <a:r>
              <a:rPr lang="en-US" altLang="zh-CN" sz="28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while (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(OUT_STATUS) != 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DCEB55-E60C-4E58-AEDF-8A38587A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F34F-9B56-4E17-BF49-F42515D7ADB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0A1CBC-9965-4ED0-A8CE-1B5C38A6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8E0A4C-4759-4543-A011-13BA0B22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A64FD61-5A1C-44E8-B0C3-15DA9E3C8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中断</a:t>
            </a: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5DF6C94-935A-4BF5-900A-6E6420F036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/>
              <a:t>忙等</a:t>
            </a:r>
            <a:r>
              <a:rPr lang="en-US" altLang="zh-CN" sz="2800" dirty="0"/>
              <a:t>I/O</a:t>
            </a:r>
            <a:r>
              <a:rPr lang="zh-CN" altLang="en-US" sz="2800" dirty="0"/>
              <a:t>效率非常低</a:t>
            </a:r>
            <a:endParaRPr lang="en-US" altLang="zh-CN" sz="2800" dirty="0"/>
          </a:p>
          <a:p>
            <a:pPr lvl="1"/>
            <a:r>
              <a:rPr lang="en-US" altLang="zh-CN" sz="2400" dirty="0"/>
              <a:t>I/O</a:t>
            </a:r>
            <a:r>
              <a:rPr lang="zh-CN" altLang="en-US" sz="2400" dirty="0"/>
              <a:t>设备的速度远远小于</a:t>
            </a:r>
            <a:r>
              <a:rPr lang="en-US" altLang="zh-CN" sz="2400" dirty="0"/>
              <a:t>CPU</a:t>
            </a:r>
            <a:r>
              <a:rPr lang="zh-CN" altLang="en-US" sz="2400" dirty="0"/>
              <a:t>的速度</a:t>
            </a:r>
            <a:endParaRPr lang="en-US" altLang="zh-CN" sz="2400" dirty="0"/>
          </a:p>
          <a:p>
            <a:pPr lvl="1"/>
            <a:r>
              <a:rPr lang="zh-CN" altLang="en-US" sz="2400" dirty="0"/>
              <a:t>除了测试，</a:t>
            </a:r>
            <a:r>
              <a:rPr lang="en-US" altLang="zh-CN" sz="2400" dirty="0"/>
              <a:t>CPU</a:t>
            </a:r>
            <a:r>
              <a:rPr lang="zh-CN" altLang="en-US" sz="2400" dirty="0"/>
              <a:t>不能做其它任何事情</a:t>
            </a:r>
            <a:endParaRPr lang="en-US" altLang="zh-CN" sz="2400" dirty="0"/>
          </a:p>
          <a:p>
            <a:r>
              <a:rPr lang="en-US" altLang="zh-CN" sz="2800" dirty="0"/>
              <a:t>CPU</a:t>
            </a:r>
            <a:r>
              <a:rPr lang="zh-CN" altLang="en-US" sz="2800" dirty="0"/>
              <a:t>的很多操作是可以与</a:t>
            </a:r>
            <a:r>
              <a:rPr lang="en-US" altLang="zh-CN" sz="2800" dirty="0"/>
              <a:t>I/O</a:t>
            </a:r>
            <a:r>
              <a:rPr lang="zh-CN" altLang="en-US" sz="2800" dirty="0"/>
              <a:t>并行执行</a:t>
            </a:r>
            <a:endParaRPr lang="en-US" altLang="zh-CN" sz="2800" dirty="0"/>
          </a:p>
          <a:p>
            <a:pPr lvl="1"/>
            <a:r>
              <a:rPr lang="zh-CN" altLang="en-US" sz="2400" dirty="0"/>
              <a:t>计算操作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控制其它</a:t>
            </a:r>
            <a:r>
              <a:rPr lang="en-US" altLang="zh-CN" sz="2400" dirty="0"/>
              <a:t>I/O</a:t>
            </a:r>
            <a:r>
              <a:rPr lang="zh-CN" altLang="en-US" sz="2400" dirty="0"/>
              <a:t>设备</a:t>
            </a:r>
            <a:endParaRPr lang="en-US" altLang="zh-CN" sz="2400" dirty="0"/>
          </a:p>
          <a:p>
            <a:r>
              <a:rPr lang="zh-CN" altLang="en-US" sz="2800" dirty="0"/>
              <a:t>中断机制：</a:t>
            </a:r>
            <a:endParaRPr lang="en-US" altLang="zh-CN" sz="2800" dirty="0"/>
          </a:p>
          <a:p>
            <a:pPr lvl="1"/>
            <a:r>
              <a:rPr lang="zh-CN" altLang="en-US" sz="2400" dirty="0"/>
              <a:t>可以改变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的控制流顺序</a:t>
            </a:r>
            <a:endParaRPr lang="en-US" altLang="zh-CN" sz="2400" dirty="0"/>
          </a:p>
          <a:p>
            <a:pPr lvl="1"/>
            <a:r>
              <a:rPr lang="zh-CN" altLang="en-US" sz="2400" dirty="0"/>
              <a:t>强制</a:t>
            </a:r>
            <a:r>
              <a:rPr lang="en-US" altLang="zh-CN" sz="2400" dirty="0"/>
              <a:t>CPU</a:t>
            </a:r>
            <a:r>
              <a:rPr lang="zh-CN" altLang="en-US" sz="2400" dirty="0"/>
              <a:t>执行一段特定代码</a:t>
            </a:r>
            <a:r>
              <a:rPr lang="en-US" altLang="zh-CN" sz="2400" dirty="0"/>
              <a:t>——</a:t>
            </a:r>
            <a:r>
              <a:rPr lang="zh-CN" altLang="en-US" sz="2400" dirty="0"/>
              <a:t>中断处理子例程（设备驱动程序）</a:t>
            </a:r>
            <a:endParaRPr lang="en-US" altLang="zh-CN" sz="24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C1112F-D277-4585-89B2-29761759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65AE-620E-487F-8B3B-D6D6F17308B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3638A8-6CF4-4E56-8170-1394A2B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3415A-03EF-4382-B440-748DDF13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zh-CN" altLang="en-US" dirty="0"/>
              <a:t>数据传输</a:t>
            </a:r>
            <a:endParaRPr lang="en-US" altLang="zh-CN" dirty="0"/>
          </a:p>
          <a:p>
            <a:r>
              <a:rPr lang="en-US" altLang="zh-CN" dirty="0"/>
              <a:t>GPIO</a:t>
            </a:r>
          </a:p>
          <a:p>
            <a:r>
              <a:rPr lang="zh-CN" altLang="en-US" dirty="0"/>
              <a:t>通信接口</a:t>
            </a:r>
            <a:endParaRPr lang="en-US" altLang="zh-CN" dirty="0"/>
          </a:p>
          <a:p>
            <a:r>
              <a:rPr lang="zh-CN" altLang="en-US" dirty="0"/>
              <a:t>人机交互</a:t>
            </a:r>
            <a:endParaRPr lang="en-US" altLang="zh-CN" dirty="0"/>
          </a:p>
          <a:p>
            <a:r>
              <a:rPr lang="en-US" altLang="zh-CN" dirty="0"/>
              <a:t>ADC/DAC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58241-5CFE-4101-85A1-2843F509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289F-3959-4938-9470-EEA37708974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828AD-2E1C-4ADA-A98F-46C1ECD5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A298B-A3B2-4FF5-9C87-508D8577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FB9539D5-F225-4088-B2F3-DBE396D5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中断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3A11CDE1-ED85-4343-A67F-EEE39C81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457200">
              <a:buSzPct val="60000"/>
            </a:pPr>
            <a:r>
              <a:rPr lang="zh-CN" altLang="en-US" dirty="0"/>
              <a:t>由</a:t>
            </a:r>
            <a:r>
              <a:rPr lang="en-US" altLang="zh-CN" dirty="0"/>
              <a:t>I/O</a:t>
            </a:r>
            <a:r>
              <a:rPr lang="zh-CN" altLang="en-US" dirty="0"/>
              <a:t>设备逻辑决定什么时候中断，发中断请求</a:t>
            </a:r>
            <a:endParaRPr lang="en-US" altLang="zh-CN" dirty="0"/>
          </a:p>
          <a:p>
            <a:pPr>
              <a:buSzPct val="60000"/>
            </a:pPr>
            <a:r>
              <a:rPr lang="en-US" altLang="zh-CN" sz="2800" dirty="0"/>
              <a:t>CPU</a:t>
            </a:r>
            <a:r>
              <a:rPr lang="zh-CN" altLang="en-US" sz="2800" dirty="0"/>
              <a:t>响应中断</a:t>
            </a:r>
            <a:r>
              <a:rPr lang="en-US" altLang="zh-CN" sz="2800" dirty="0"/>
              <a:t>——</a:t>
            </a:r>
            <a:r>
              <a:rPr lang="zh-CN" altLang="en-US" sz="2800" dirty="0"/>
              <a:t>可能无法立即响应</a:t>
            </a:r>
            <a:endParaRPr lang="en-US" altLang="zh-CN" sz="2800" dirty="0"/>
          </a:p>
          <a:p>
            <a:pPr marL="857250" lvl="2" indent="-457200"/>
            <a:r>
              <a:rPr lang="zh-CN" altLang="en-US" dirty="0"/>
              <a:t>一旦响应，将程序计数器（</a:t>
            </a:r>
            <a:r>
              <a:rPr lang="en-US" altLang="zh-CN" dirty="0"/>
              <a:t>PC</a:t>
            </a:r>
            <a:r>
              <a:rPr lang="zh-CN" altLang="en-US" dirty="0"/>
              <a:t>）指向中断处理子例程</a:t>
            </a:r>
            <a:endParaRPr lang="en-US" altLang="zh-CN" dirty="0"/>
          </a:p>
          <a:p>
            <a:pPr>
              <a:buSzPct val="60000"/>
            </a:pPr>
            <a:r>
              <a:rPr lang="zh-CN" altLang="en-US" sz="2800" dirty="0"/>
              <a:t>前台程序：无中断情况下</a:t>
            </a:r>
            <a:r>
              <a:rPr lang="en-US" altLang="zh-CN" sz="2800" dirty="0"/>
              <a:t>CPU</a:t>
            </a:r>
            <a:r>
              <a:rPr lang="zh-CN" altLang="en-US" sz="2800" dirty="0"/>
              <a:t>运行的程序</a:t>
            </a:r>
            <a:endParaRPr lang="en-US" altLang="zh-CN" sz="2800" dirty="0"/>
          </a:p>
          <a:p>
            <a:pPr>
              <a:buSzPct val="60000"/>
            </a:pPr>
            <a:r>
              <a:rPr lang="zh-CN" altLang="en-US" sz="2800" dirty="0"/>
              <a:t>后台程序：中断处理子程序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4E24BC-9B0A-4ADE-B6B7-D09B1389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421F-D81A-4CD8-8105-F177F0115AE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33E7EB-785B-4D32-8815-9C4B154E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2BA06F-D234-4A58-BD09-CCBF205F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DEE2DA0-9E4F-4147-9766-7C5989D1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中断机制</a:t>
            </a:r>
            <a:endParaRPr lang="en-US" altLang="zh-CN"/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09CA9307-CF7F-454F-AE57-F8D28E7E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1717675"/>
            <a:ext cx="1676400" cy="1676400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</a:p>
        </p:txBody>
      </p:sp>
      <p:sp>
        <p:nvSpPr>
          <p:cNvPr id="25612" name="Rectangle 14">
            <a:extLst>
              <a:ext uri="{FF2B5EF4-FFF2-40B4-BE49-F238E27FC236}">
                <a16:creationId xmlns:a16="http://schemas.microsoft.com/office/drawing/2014/main" id="{BE8651D0-DC32-458C-B212-3E2474C6F38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790700" y="2289175"/>
            <a:ext cx="12954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PC</a:t>
            </a:r>
          </a:p>
        </p:txBody>
      </p:sp>
      <p:sp>
        <p:nvSpPr>
          <p:cNvPr id="25613" name="Text Box 15">
            <a:extLst>
              <a:ext uri="{FF2B5EF4-FFF2-40B4-BE49-F238E27FC236}">
                <a16:creationId xmlns:a16="http://schemas.microsoft.com/office/drawing/2014/main" id="{FC4C3990-482E-4725-AFAA-6733ABEAE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412875"/>
            <a:ext cx="156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intr request</a:t>
            </a:r>
          </a:p>
        </p:txBody>
      </p:sp>
      <p:sp>
        <p:nvSpPr>
          <p:cNvPr id="25614" name="Text Box 16">
            <a:extLst>
              <a:ext uri="{FF2B5EF4-FFF2-40B4-BE49-F238E27FC236}">
                <a16:creationId xmlns:a16="http://schemas.microsoft.com/office/drawing/2014/main" id="{27CA9683-E801-4314-A54D-CA1136A42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9161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intr ack</a:t>
            </a:r>
          </a:p>
        </p:txBody>
      </p:sp>
      <p:sp>
        <p:nvSpPr>
          <p:cNvPr id="25615" name="Text Box 17">
            <a:extLst>
              <a:ext uri="{FF2B5EF4-FFF2-40B4-BE49-F238E27FC236}">
                <a16:creationId xmlns:a16="http://schemas.microsoft.com/office/drawing/2014/main" id="{4FC0EEB9-06E9-417F-8F94-87DFD3614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708275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data/address</a:t>
            </a:r>
          </a:p>
        </p:txBody>
      </p:sp>
      <p:sp>
        <p:nvSpPr>
          <p:cNvPr id="25616" name="Line 18">
            <a:extLst>
              <a:ext uri="{FF2B5EF4-FFF2-40B4-BE49-F238E27FC236}">
                <a16:creationId xmlns:a16="http://schemas.microsoft.com/office/drawing/2014/main" id="{9A4002B0-B94B-4FF3-8024-8CC1EBA2B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826" y="3241675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17" name="Line 19">
            <a:extLst>
              <a:ext uri="{FF2B5EF4-FFF2-40B4-BE49-F238E27FC236}">
                <a16:creationId xmlns:a16="http://schemas.microsoft.com/office/drawing/2014/main" id="{92E69507-A8BB-46A7-8B0C-37D05C2D1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826" y="2349500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18" name="Line 20">
            <a:extLst>
              <a:ext uri="{FF2B5EF4-FFF2-40B4-BE49-F238E27FC236}">
                <a16:creationId xmlns:a16="http://schemas.microsoft.com/office/drawing/2014/main" id="{5E203F5E-FE82-428C-A892-85BD0CA073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7265" y="1870075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19" name="Rectangle 21">
            <a:extLst>
              <a:ext uri="{FF2B5EF4-FFF2-40B4-BE49-F238E27FC236}">
                <a16:creationId xmlns:a16="http://schemas.microsoft.com/office/drawing/2014/main" id="{135EE44A-1FC8-4CCD-98AF-00CEDE76B2A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23900" y="2289175"/>
            <a:ext cx="12954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LR</a:t>
            </a:r>
          </a:p>
        </p:txBody>
      </p:sp>
      <p:sp>
        <p:nvSpPr>
          <p:cNvPr id="25623" name="Rectangle 3">
            <a:extLst>
              <a:ext uri="{FF2B5EF4-FFF2-40B4-BE49-F238E27FC236}">
                <a16:creationId xmlns:a16="http://schemas.microsoft.com/office/drawing/2014/main" id="{04930BED-6E6C-49C6-82A9-86141104B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" y="4011474"/>
            <a:ext cx="903605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spcAft>
                <a:spcPct val="0"/>
              </a:spcAft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和设备通过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总线连接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spcAft>
                <a:spcPct val="0"/>
              </a:spcAft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和设备通过握手协议进行通信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914400" eaLnBrk="0" fontAlgn="base" hangingPunct="0">
              <a:spcAft>
                <a:spcPct val="0"/>
              </a:spcAft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设备发出中断请求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914400" eaLnBrk="0" fontAlgn="base" hangingPunct="0">
              <a:spcAft>
                <a:spcPct val="0"/>
              </a:spcAft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准备处理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设备请求时，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发出中断响应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CE35E-5EEE-4216-856C-9FF0D43E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1A2F-C851-4E96-B506-FA026D7A8AB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8D253-9FB1-48D7-BDD1-C322611B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55B9A-D5D1-4FDE-86C4-967EBC95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757B47-F44D-403D-9E02-3C4C782B520E}"/>
              </a:ext>
            </a:extLst>
          </p:cNvPr>
          <p:cNvGrpSpPr/>
          <p:nvPr/>
        </p:nvGrpSpPr>
        <p:grpSpPr>
          <a:xfrm>
            <a:off x="4581525" y="1444487"/>
            <a:ext cx="3616835" cy="1984513"/>
            <a:chOff x="3403504" y="4261647"/>
            <a:chExt cx="3616835" cy="1984513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A38B96BA-EA2A-4F8B-80BE-C6812273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8EA24C6E-A934-4770-A5A5-9DBC18E48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99B29E4A-42F9-43E7-B290-BD5E238C3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C45E4C52-8908-4E29-B92F-E88736F01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77306A4C-80E1-4BA5-B2B9-21DF1826E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9FDE0202-6CB2-4580-89A6-C73440866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2">
              <a:extLst>
                <a:ext uri="{FF2B5EF4-FFF2-40B4-BE49-F238E27FC236}">
                  <a16:creationId xmlns:a16="http://schemas.microsoft.com/office/drawing/2014/main" id="{03BD6BC3-8037-490B-BBEF-377D22C61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3">
              <a:extLst>
                <a:ext uri="{FF2B5EF4-FFF2-40B4-BE49-F238E27FC236}">
                  <a16:creationId xmlns:a16="http://schemas.microsoft.com/office/drawing/2014/main" id="{0B064DA5-58B6-4660-B487-92B683736B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87D3094C-EBE2-4F4D-BEEC-7D3D7EAE5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35" name="Line 13">
              <a:extLst>
                <a:ext uri="{FF2B5EF4-FFF2-40B4-BE49-F238E27FC236}">
                  <a16:creationId xmlns:a16="http://schemas.microsoft.com/office/drawing/2014/main" id="{F1795352-90B4-4F62-A71B-5B8030C23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3">
              <a:extLst>
                <a:ext uri="{FF2B5EF4-FFF2-40B4-BE49-F238E27FC236}">
                  <a16:creationId xmlns:a16="http://schemas.microsoft.com/office/drawing/2014/main" id="{E28FFB64-0D56-4B66-887D-9DDFAA7A1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8BB7DC2-9084-440C-9F7F-4FCFF24E9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中断行为</a:t>
            </a:r>
            <a:endParaRPr lang="en-US" altLang="zh-CN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E0BAE9A-6003-4E8C-A4ED-80E7CD9382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基于调用中断服务子例程的形式</a:t>
            </a:r>
            <a:endParaRPr lang="en-US" altLang="zh-CN" dirty="0"/>
          </a:p>
          <a:p>
            <a:pPr lvl="1"/>
            <a:r>
              <a:rPr lang="en-US" altLang="zh-CN" sz="2400" dirty="0"/>
              <a:t>(</a:t>
            </a:r>
            <a:r>
              <a:rPr lang="zh-CN" altLang="en-US" sz="2400" dirty="0"/>
              <a:t>保护现场</a:t>
            </a:r>
            <a:r>
              <a:rPr lang="en-US" altLang="zh-CN" sz="2400" dirty="0"/>
              <a:t>)</a:t>
            </a:r>
            <a:r>
              <a:rPr lang="zh-CN" altLang="en-US" sz="2400" dirty="0"/>
              <a:t>中断强制下一条指令调用中断服务子例程</a:t>
            </a:r>
            <a:endParaRPr lang="en-US" altLang="zh-CN" sz="2400" dirty="0"/>
          </a:p>
          <a:p>
            <a:pPr lvl="1"/>
            <a:r>
              <a:rPr lang="zh-CN" altLang="en-US" sz="2400" dirty="0"/>
              <a:t>执行中断子例程</a:t>
            </a:r>
            <a:endParaRPr lang="en-US" altLang="zh-CN" sz="2400" dirty="0"/>
          </a:p>
          <a:p>
            <a:pPr lvl="1"/>
            <a:r>
              <a:rPr lang="zh-CN" altLang="en-US" sz="2400" dirty="0"/>
              <a:t>（恢复现场）返回前台程序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252D29-B3DB-41CC-8BE2-A7A193E5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484-6756-4925-AABD-CA39A22AC2F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1FC356-D375-45E4-A168-4262E42A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F520AB-A904-4465-A2EC-ABBE1B21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A7042-F976-4B3B-917C-F6BEF4E7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11" y="3783931"/>
            <a:ext cx="47339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8579DB9-4702-4A76-A12C-1965D47F3A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例：应用基本中断将字符从输入设备复制到输出设备</a:t>
            </a:r>
            <a:endParaRPr lang="en-US" altLang="zh-CN" sz="3600" dirty="0"/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6BDABFC4-528D-4AAD-8A06-DEFD9DA8E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72351"/>
            <a:ext cx="1676400" cy="1676400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3F199B52-AB6E-479C-8136-3F1A90702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2667551"/>
            <a:ext cx="2971800" cy="25146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3" name="Line 9">
            <a:extLst>
              <a:ext uri="{FF2B5EF4-FFF2-40B4-BE49-F238E27FC236}">
                <a16:creationId xmlns:a16="http://schemas.microsoft.com/office/drawing/2014/main" id="{07EC126F-4076-4825-AAA2-67BB900D55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5600" y="3759751"/>
            <a:ext cx="623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CD58B4B9-98D0-4456-9A69-5B2B6ED5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2896151"/>
            <a:ext cx="7620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Status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Control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reg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3DDBF478-A4D9-4C97-A656-8E2596578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039151"/>
            <a:ext cx="7620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reg</a:t>
            </a:r>
          </a:p>
        </p:txBody>
      </p:sp>
      <p:sp>
        <p:nvSpPr>
          <p:cNvPr id="27656" name="AutoShape 8">
            <a:extLst>
              <a:ext uri="{FF2B5EF4-FFF2-40B4-BE49-F238E27FC236}">
                <a16:creationId xmlns:a16="http://schemas.microsoft.com/office/drawing/2014/main" id="{B350B829-82DD-4A20-9E60-0CAF12D730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011988" y="3467651"/>
            <a:ext cx="22098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output device</a:t>
            </a:r>
          </a:p>
        </p:txBody>
      </p:sp>
      <p:sp>
        <p:nvSpPr>
          <p:cNvPr id="27657" name="Line 10">
            <a:extLst>
              <a:ext uri="{FF2B5EF4-FFF2-40B4-BE49-F238E27FC236}">
                <a16:creationId xmlns:a16="http://schemas.microsoft.com/office/drawing/2014/main" id="{5BE3D828-3E19-4704-BDF7-D9956FD4B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8688" y="3277151"/>
            <a:ext cx="3810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8" name="Line 11">
            <a:extLst>
              <a:ext uri="{FF2B5EF4-FFF2-40B4-BE49-F238E27FC236}">
                <a16:creationId xmlns:a16="http://schemas.microsoft.com/office/drawing/2014/main" id="{EDBB1D8F-731C-4363-8CD9-4E10A2C382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78688" y="4191551"/>
            <a:ext cx="381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9" name="Line 12">
            <a:extLst>
              <a:ext uri="{FF2B5EF4-FFF2-40B4-BE49-F238E27FC236}">
                <a16:creationId xmlns:a16="http://schemas.microsoft.com/office/drawing/2014/main" id="{A25B46B6-564C-475A-9990-4816CAD709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9488" y="3277151"/>
            <a:ext cx="457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0" name="Line 13">
            <a:extLst>
              <a:ext uri="{FF2B5EF4-FFF2-40B4-BE49-F238E27FC236}">
                <a16:creationId xmlns:a16="http://schemas.microsoft.com/office/drawing/2014/main" id="{08739F92-3FBC-4640-8AFF-12720F198E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9488" y="3810551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1" name="Rectangle 5">
            <a:extLst>
              <a:ext uri="{FF2B5EF4-FFF2-40B4-BE49-F238E27FC236}">
                <a16:creationId xmlns:a16="http://schemas.microsoft.com/office/drawing/2014/main" id="{C817FD8A-F78B-49FD-9F68-C9364DCC1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535789"/>
            <a:ext cx="2971800" cy="25146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2" name="Rectangle 6">
            <a:extLst>
              <a:ext uri="{FF2B5EF4-FFF2-40B4-BE49-F238E27FC236}">
                <a16:creationId xmlns:a16="http://schemas.microsoft.com/office/drawing/2014/main" id="{6704B81C-A21D-49F9-858E-BBF4E055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751689"/>
            <a:ext cx="7620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Status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reg</a:t>
            </a:r>
          </a:p>
        </p:txBody>
      </p:sp>
      <p:sp>
        <p:nvSpPr>
          <p:cNvPr id="27663" name="Rectangle 7">
            <a:extLst>
              <a:ext uri="{FF2B5EF4-FFF2-40B4-BE49-F238E27FC236}">
                <a16:creationId xmlns:a16="http://schemas.microsoft.com/office/drawing/2014/main" id="{020EA6A5-85B9-4AF1-B0CD-FF0D03608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894689"/>
            <a:ext cx="7620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reg</a:t>
            </a:r>
          </a:p>
        </p:txBody>
      </p:sp>
      <p:sp>
        <p:nvSpPr>
          <p:cNvPr id="27664" name="AutoShape 8">
            <a:extLst>
              <a:ext uri="{FF2B5EF4-FFF2-40B4-BE49-F238E27FC236}">
                <a16:creationId xmlns:a16="http://schemas.microsoft.com/office/drawing/2014/main" id="{A09D8519-56BF-42C8-AF21-1EEF983FC08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52412" y="3327951"/>
            <a:ext cx="22098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input device</a:t>
            </a:r>
          </a:p>
        </p:txBody>
      </p:sp>
      <p:sp>
        <p:nvSpPr>
          <p:cNvPr id="27665" name="Line 10">
            <a:extLst>
              <a:ext uri="{FF2B5EF4-FFF2-40B4-BE49-F238E27FC236}">
                <a16:creationId xmlns:a16="http://schemas.microsoft.com/office/drawing/2014/main" id="{C60EEACC-0462-41D4-926D-9DD6EDA2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3327951"/>
            <a:ext cx="503237" cy="503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6" name="Line 11">
            <a:extLst>
              <a:ext uri="{FF2B5EF4-FFF2-40B4-BE49-F238E27FC236}">
                <a16:creationId xmlns:a16="http://schemas.microsoft.com/office/drawing/2014/main" id="{69F8FB0A-6C4B-4A26-8B0C-FE970C7192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4438" y="3831189"/>
            <a:ext cx="503237" cy="449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7" name="Line 12">
            <a:extLst>
              <a:ext uri="{FF2B5EF4-FFF2-40B4-BE49-F238E27FC236}">
                <a16:creationId xmlns:a16="http://schemas.microsoft.com/office/drawing/2014/main" id="{D985DA1A-5656-464E-B22B-2203E18790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913" y="3112051"/>
            <a:ext cx="38417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8" name="Line 13">
            <a:extLst>
              <a:ext uri="{FF2B5EF4-FFF2-40B4-BE49-F238E27FC236}">
                <a16:creationId xmlns:a16="http://schemas.microsoft.com/office/drawing/2014/main" id="{C6DFD091-088E-4A2A-8002-DCB8A91FF7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31913" y="4120114"/>
            <a:ext cx="360362" cy="287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9" name="Line 9">
            <a:extLst>
              <a:ext uri="{FF2B5EF4-FFF2-40B4-BE49-F238E27FC236}">
                <a16:creationId xmlns:a16="http://schemas.microsoft.com/office/drawing/2014/main" id="{F7A50A78-FEEF-4E02-81F7-0EAE177E8F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675" y="3759751"/>
            <a:ext cx="766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39CDF2-0503-4C67-B805-9667324D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B53-4950-4392-85E2-8C0950775B3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E8DF7-3939-49EA-969A-7318A17D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E2F7C0-0923-48A8-9070-6FB3BFDD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B0F01D-5262-466F-8501-12A960D74663}"/>
              </a:ext>
            </a:extLst>
          </p:cNvPr>
          <p:cNvCxnSpPr/>
          <p:nvPr/>
        </p:nvCxnSpPr>
        <p:spPr>
          <a:xfrm>
            <a:off x="1692275" y="3048000"/>
            <a:ext cx="76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517CB6-29BD-42D5-B2F6-BE9FEBEB8F52}"/>
              </a:ext>
            </a:extLst>
          </p:cNvPr>
          <p:cNvCxnSpPr>
            <a:cxnSpLocks/>
          </p:cNvCxnSpPr>
          <p:nvPr/>
        </p:nvCxnSpPr>
        <p:spPr>
          <a:xfrm>
            <a:off x="6516688" y="3209365"/>
            <a:ext cx="76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3A697A3-8B51-4468-B720-A51CE5F47813}"/>
              </a:ext>
            </a:extLst>
          </p:cNvPr>
          <p:cNvSpPr txBox="1"/>
          <p:nvPr/>
        </p:nvSpPr>
        <p:spPr>
          <a:xfrm>
            <a:off x="1017654" y="2037313"/>
            <a:ext cx="85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D5888F-F7AE-46D0-BAD3-E94510CB293F}"/>
              </a:ext>
            </a:extLst>
          </p:cNvPr>
          <p:cNvSpPr txBox="1"/>
          <p:nvPr/>
        </p:nvSpPr>
        <p:spPr>
          <a:xfrm>
            <a:off x="6897688" y="2101885"/>
            <a:ext cx="108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07A199-7FDF-4308-B79A-50371D0C6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/>
              <a:t>例：应用基本中断将字符从输入设备复制到输出设备</a:t>
            </a:r>
            <a:endParaRPr lang="en-US" altLang="zh-CN" sz="360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EB1302E-0857-4FB6-8300-0C333A46A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Courier New" panose="02070309020205020404" pitchFamily="49" charset="0"/>
              </a:rPr>
              <a:t>中断子例程（输入</a:t>
            </a:r>
            <a:r>
              <a:rPr lang="en-US" altLang="zh-CN" dirty="0">
                <a:latin typeface="Courier New" panose="02070309020205020404" pitchFamily="49" charset="0"/>
              </a:rPr>
              <a:t>/</a:t>
            </a:r>
            <a:r>
              <a:rPr lang="zh-CN" altLang="en-US" dirty="0">
                <a:latin typeface="Courier New" panose="02070309020205020404" pitchFamily="49" charset="0"/>
              </a:rPr>
              <a:t>输出会引发中断）</a:t>
            </a:r>
            <a:endParaRPr lang="en-US" altLang="zh-CN" dirty="0">
              <a:latin typeface="Courier New" panose="02070309020205020404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void </a:t>
            </a:r>
            <a:r>
              <a:rPr lang="en-US" altLang="zh-CN" sz="2800" dirty="0" err="1">
                <a:latin typeface="Courier New" panose="02070309020205020404" pitchFamily="49" charset="0"/>
              </a:rPr>
              <a:t>input_handler</a:t>
            </a:r>
            <a:r>
              <a:rPr lang="en-US" altLang="zh-CN" sz="2800" dirty="0">
                <a:latin typeface="Courier New" panose="02070309020205020404" pitchFamily="49" charset="0"/>
              </a:rPr>
              <a:t>() /*</a:t>
            </a:r>
            <a:r>
              <a:rPr lang="zh-CN" altLang="en-US" sz="2800" dirty="0">
                <a:latin typeface="Courier New" panose="02070309020205020404" pitchFamily="49" charset="0"/>
              </a:rPr>
              <a:t>输入中断子例程*</a:t>
            </a:r>
            <a:r>
              <a:rPr lang="en-US" altLang="zh-CN" sz="2800" dirty="0">
                <a:latin typeface="Courier New" panose="02070309020205020404" pitchFamily="49" charset="0"/>
              </a:rPr>
              <a:t>/</a:t>
            </a: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{achar = </a:t>
            </a:r>
            <a:r>
              <a:rPr lang="en-US" altLang="zh-CN" sz="28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800" dirty="0">
                <a:latin typeface="Courier New" panose="02070309020205020404" pitchFamily="49" charset="0"/>
              </a:rPr>
              <a:t>(IN_DATA);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</a:t>
            </a:r>
            <a:r>
              <a:rPr lang="en-US" altLang="zh-CN" sz="2800" dirty="0" err="1">
                <a:latin typeface="Courier New" panose="02070309020205020404" pitchFamily="49" charset="0"/>
              </a:rPr>
              <a:t>gotchar</a:t>
            </a:r>
            <a:r>
              <a:rPr lang="en-US" altLang="zh-CN" sz="2800" dirty="0">
                <a:latin typeface="Courier New" panose="02070309020205020404" pitchFamily="49" charset="0"/>
              </a:rPr>
              <a:t> = TRUE;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 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(IN_STATUS,0);}</a:t>
            </a:r>
          </a:p>
          <a:p>
            <a:pPr>
              <a:buFont typeface="Monotype Sorts" pitchFamily="2" charset="2"/>
              <a:buNone/>
            </a:pPr>
            <a:endParaRPr lang="en-US" altLang="zh-CN" sz="2800" dirty="0">
              <a:latin typeface="Courier New" panose="02070309020205020404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/*</a:t>
            </a:r>
            <a:r>
              <a:rPr lang="zh-CN" altLang="en-US" sz="2800" dirty="0">
                <a:latin typeface="Courier New" panose="02070309020205020404" pitchFamily="49" charset="0"/>
              </a:rPr>
              <a:t>当字符输出完成时会发出中断信号*</a:t>
            </a:r>
            <a:r>
              <a:rPr lang="en-US" altLang="zh-CN" sz="2800" dirty="0">
                <a:latin typeface="Courier New" panose="02070309020205020404" pitchFamily="49" charset="0"/>
              </a:rPr>
              <a:t>/</a:t>
            </a: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void </a:t>
            </a:r>
            <a:r>
              <a:rPr lang="en-US" altLang="zh-CN" sz="2800" dirty="0" err="1">
                <a:latin typeface="Courier New" panose="02070309020205020404" pitchFamily="49" charset="0"/>
              </a:rPr>
              <a:t>output_handler</a:t>
            </a:r>
            <a:r>
              <a:rPr lang="en-US" altLang="zh-CN" sz="2800" dirty="0">
                <a:latin typeface="Courier New" panose="02070309020205020404" pitchFamily="49" charset="0"/>
              </a:rPr>
              <a:t>() /*</a:t>
            </a:r>
            <a:r>
              <a:rPr lang="zh-CN" altLang="en-US" sz="2800" dirty="0">
                <a:latin typeface="Courier New" panose="02070309020205020404" pitchFamily="49" charset="0"/>
              </a:rPr>
              <a:t>输出中断子例程*</a:t>
            </a:r>
            <a:r>
              <a:rPr lang="en-US" altLang="zh-CN" sz="2800" dirty="0">
                <a:latin typeface="Courier New" panose="02070309020205020404" pitchFamily="49" charset="0"/>
              </a:rPr>
              <a:t>/</a:t>
            </a:r>
          </a:p>
          <a:p>
            <a:pPr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{ }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51E5A5-CB4E-48E4-9DFD-92BE1A87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479-9673-4A1A-B1F8-31C35056383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5C7F58-8289-418C-B3F0-E30D22E5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31CA66-6703-4EBE-AD9D-1315CC11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9381867-47F8-44DA-B9CB-5E65629669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例：应用基本中断将字符从输入设备复制到输出设备（续）</a:t>
            </a:r>
            <a:endParaRPr lang="en-US" altLang="zh-CN" sz="3200" dirty="0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3ECDB6D-C7D0-4639-9896-C3C7789F8A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main()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while (TRUE)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if (</a:t>
            </a:r>
            <a:r>
              <a:rPr lang="en-US" altLang="zh-CN" sz="2800" dirty="0" err="1">
                <a:latin typeface="Courier New" panose="02070309020205020404" pitchFamily="49" charset="0"/>
              </a:rPr>
              <a:t>gotchar</a:t>
            </a:r>
            <a:r>
              <a:rPr lang="en-US" altLang="zh-CN" sz="2800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</a:t>
            </a:r>
            <a:r>
              <a:rPr lang="en-US" altLang="zh-CN" sz="2800" dirty="0" err="1">
                <a:latin typeface="Courier New" panose="02070309020205020404" pitchFamily="49" charset="0"/>
              </a:rPr>
              <a:t>OUT_DATA,achar</a:t>
            </a:r>
            <a:r>
              <a:rPr lang="en-US" altLang="zh-CN" sz="28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</a:t>
            </a:r>
            <a:r>
              <a:rPr lang="en-US" altLang="zh-CN" sz="28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8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</a:t>
            </a:r>
            <a:r>
              <a:rPr lang="en-US" altLang="zh-CN" sz="2800" dirty="0" err="1">
                <a:latin typeface="Courier New" panose="02070309020205020404" pitchFamily="49" charset="0"/>
              </a:rPr>
              <a:t>gotchar</a:t>
            </a:r>
            <a:r>
              <a:rPr lang="en-US" altLang="zh-CN" sz="2800" dirty="0">
                <a:latin typeface="Courier New" panose="02070309020205020404" pitchFamily="49" charset="0"/>
              </a:rPr>
              <a:t> = FALSE;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	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800" dirty="0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urier New" panose="02070309020205020404" pitchFamily="49" charset="0"/>
              </a:rPr>
              <a:t>特点：读一个字符，然后写一个字符；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14B983-D662-453F-A3F6-ED5CB5025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C3B77-51B2-4441-AC63-626C7CD03023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A19494-740B-4398-8220-068EAD2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9847CE-7B5F-4F73-A72A-BF00DA4D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0D3DEB7-7219-414D-9467-81DF979A7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例：具有缓冲区的中断</a:t>
            </a:r>
            <a:r>
              <a:rPr lang="en-US" altLang="zh-CN"/>
              <a:t>I/O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765DC3C-A2BD-49C8-976A-DDA1062EEF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为了使读和写完全独立，使用缓冲区机制</a:t>
            </a:r>
            <a:endParaRPr lang="en-US" altLang="zh-CN"/>
          </a:p>
          <a:p>
            <a:r>
              <a:rPr lang="zh-CN" altLang="en-US"/>
              <a:t>允许输入输出设备以不同的速率运行</a:t>
            </a:r>
            <a:endParaRPr lang="en-US" altLang="zh-CN"/>
          </a:p>
          <a:p>
            <a:r>
              <a:rPr lang="zh-CN" altLang="en-US"/>
              <a:t>前台的工作完全独立于输入输出设备</a:t>
            </a:r>
            <a:endParaRPr lang="en-US" altLang="zh-CN"/>
          </a:p>
          <a:p>
            <a:r>
              <a:rPr lang="zh-CN" altLang="en-US"/>
              <a:t>通过输入中断、输出中断完成与</a:t>
            </a:r>
            <a:r>
              <a:rPr lang="en-US" altLang="zh-CN"/>
              <a:t>I/O</a:t>
            </a:r>
            <a:r>
              <a:rPr lang="zh-CN" altLang="en-US"/>
              <a:t>的通信</a:t>
            </a:r>
            <a:endParaRPr lang="en-US" alt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3CFCC0-BE2C-422E-B782-20F492ED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32FF-0080-4F3A-814C-269FAA1AC46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0AD75-04D0-4EE5-AAF9-9C6CE584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0F6B7F-81CF-44F0-AFC6-64641077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7D9D0B4-11A3-4CEF-A215-1197A3E21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例：具有缓冲区的中断</a:t>
            </a:r>
            <a:r>
              <a:rPr lang="en-US" altLang="zh-CN"/>
              <a:t>I/O</a:t>
            </a: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F79F3912-30AD-4053-9E9B-C58542992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Rectangle 5">
            <a:extLst>
              <a:ext uri="{FF2B5EF4-FFF2-40B4-BE49-F238E27FC236}">
                <a16:creationId xmlns:a16="http://schemas.microsoft.com/office/drawing/2014/main" id="{2811EDBB-1933-4021-88F1-F12DB38DD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9" name="Rectangle 6">
            <a:extLst>
              <a:ext uri="{FF2B5EF4-FFF2-40B4-BE49-F238E27FC236}">
                <a16:creationId xmlns:a16="http://schemas.microsoft.com/office/drawing/2014/main" id="{DE5A2D07-7B97-484E-B124-9AB83266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0" name="Rectangle 7">
            <a:extLst>
              <a:ext uri="{FF2B5EF4-FFF2-40B4-BE49-F238E27FC236}">
                <a16:creationId xmlns:a16="http://schemas.microsoft.com/office/drawing/2014/main" id="{F1231D67-3617-4397-B16F-A69F5544D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1" name="Rectangle 8">
            <a:extLst>
              <a:ext uri="{FF2B5EF4-FFF2-40B4-BE49-F238E27FC236}">
                <a16:creationId xmlns:a16="http://schemas.microsoft.com/office/drawing/2014/main" id="{905A60C7-FB04-4931-8A8A-FB7F22A7C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2" name="Rectangle 9">
            <a:extLst>
              <a:ext uri="{FF2B5EF4-FFF2-40B4-BE49-F238E27FC236}">
                <a16:creationId xmlns:a16="http://schemas.microsoft.com/office/drawing/2014/main" id="{41F0B685-5DD5-43BC-AC05-EB314F222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3" name="Rectangle 10">
            <a:extLst>
              <a:ext uri="{FF2B5EF4-FFF2-40B4-BE49-F238E27FC236}">
                <a16:creationId xmlns:a16="http://schemas.microsoft.com/office/drawing/2014/main" id="{490C855D-3AE2-4964-9282-945937436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4" name="Rectangle 11">
            <a:extLst>
              <a:ext uri="{FF2B5EF4-FFF2-40B4-BE49-F238E27FC236}">
                <a16:creationId xmlns:a16="http://schemas.microsoft.com/office/drawing/2014/main" id="{5C61B664-C922-464A-A9E3-A7BA21B69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205038"/>
            <a:ext cx="6858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98934660-79C2-4B92-8BB2-F1EAFC268A33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195638"/>
            <a:ext cx="1257300" cy="1066800"/>
            <a:chOff x="0" y="0"/>
            <a:chExt cx="792" cy="672"/>
          </a:xfrm>
        </p:grpSpPr>
        <p:sp>
          <p:nvSpPr>
            <p:cNvPr id="31766" name="Line 12">
              <a:extLst>
                <a:ext uri="{FF2B5EF4-FFF2-40B4-BE49-F238E27FC236}">
                  <a16:creationId xmlns:a16="http://schemas.microsoft.com/office/drawing/2014/main" id="{9488D2BF-5041-4290-ADD7-6A24911E46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" y="0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7" name="Text Box 13">
              <a:extLst>
                <a:ext uri="{FF2B5EF4-FFF2-40B4-BE49-F238E27FC236}">
                  <a16:creationId xmlns:a16="http://schemas.microsoft.com/office/drawing/2014/main" id="{3663EB41-72E2-48B4-A58D-7DD3B19CB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4"/>
              <a:ext cx="4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head</a:t>
              </a:r>
            </a:p>
          </p:txBody>
        </p:sp>
        <p:sp>
          <p:nvSpPr>
            <p:cNvPr id="31768" name="Text Box 14">
              <a:extLst>
                <a:ext uri="{FF2B5EF4-FFF2-40B4-BE49-F238E27FC236}">
                  <a16:creationId xmlns:a16="http://schemas.microsoft.com/office/drawing/2014/main" id="{0BA37B5D-ADA1-4BF0-97D4-CC189BBF5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84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tail</a:t>
              </a:r>
            </a:p>
          </p:txBody>
        </p:sp>
        <p:sp>
          <p:nvSpPr>
            <p:cNvPr id="31769" name="Line 15">
              <a:extLst>
                <a:ext uri="{FF2B5EF4-FFF2-40B4-BE49-F238E27FC236}">
                  <a16:creationId xmlns:a16="http://schemas.microsoft.com/office/drawing/2014/main" id="{2E1AE74C-6AC2-45D0-9CB6-2D709ABFB3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0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714" name="Group 25">
            <a:extLst>
              <a:ext uri="{FF2B5EF4-FFF2-40B4-BE49-F238E27FC236}">
                <a16:creationId xmlns:a16="http://schemas.microsoft.com/office/drawing/2014/main" id="{FE08E1F5-D7D3-43F8-8EE9-A767B174732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05038"/>
            <a:ext cx="2019300" cy="2057400"/>
            <a:chOff x="0" y="0"/>
            <a:chExt cx="1272" cy="1296"/>
          </a:xfrm>
        </p:grpSpPr>
        <p:grpSp>
          <p:nvGrpSpPr>
            <p:cNvPr id="31760" name="Group 23">
              <a:extLst>
                <a:ext uri="{FF2B5EF4-FFF2-40B4-BE49-F238E27FC236}">
                  <a16:creationId xmlns:a16="http://schemas.microsoft.com/office/drawing/2014/main" id="{94D6A113-5081-49EA-BFD1-528361B267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4"/>
              <a:ext cx="1272" cy="672"/>
              <a:chOff x="0" y="0"/>
              <a:chExt cx="1272" cy="672"/>
            </a:xfrm>
          </p:grpSpPr>
          <p:sp>
            <p:nvSpPr>
              <p:cNvPr id="31762" name="Line 18">
                <a:extLst>
                  <a:ext uri="{FF2B5EF4-FFF2-40B4-BE49-F238E27FC236}">
                    <a16:creationId xmlns:a16="http://schemas.microsoft.com/office/drawing/2014/main" id="{C7F168B1-06A7-49DC-8684-9CB030869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" y="0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63" name="Text Box 19">
                <a:extLst>
                  <a:ext uri="{FF2B5EF4-FFF2-40B4-BE49-F238E27FC236}">
                    <a16:creationId xmlns:a16="http://schemas.microsoft.com/office/drawing/2014/main" id="{19CF8DD5-81F1-49CD-8F6B-C471D3B29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384"/>
                <a:ext cx="47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head</a:t>
                </a:r>
              </a:p>
            </p:txBody>
          </p:sp>
          <p:sp>
            <p:nvSpPr>
              <p:cNvPr id="31764" name="Text Box 20">
                <a:extLst>
                  <a:ext uri="{FF2B5EF4-FFF2-40B4-BE49-F238E27FC236}">
                    <a16:creationId xmlns:a16="http://schemas.microsoft.com/office/drawing/2014/main" id="{5BC23F67-B49E-4CCC-9117-2E5185EAF5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384"/>
                <a:ext cx="3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tail</a:t>
                </a:r>
              </a:p>
            </p:txBody>
          </p:sp>
          <p:sp>
            <p:nvSpPr>
              <p:cNvPr id="31765" name="Line 21">
                <a:extLst>
                  <a:ext uri="{FF2B5EF4-FFF2-40B4-BE49-F238E27FC236}">
                    <a16:creationId xmlns:a16="http://schemas.microsoft.com/office/drawing/2014/main" id="{18AA8B29-0BDC-4CF5-BA84-97B5CBCE1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0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761" name="Rectangle 22">
              <a:extLst>
                <a:ext uri="{FF2B5EF4-FFF2-40B4-BE49-F238E27FC236}">
                  <a16:creationId xmlns:a16="http://schemas.microsoft.com/office/drawing/2014/main" id="{ECD0CA32-DA40-4B51-AA3C-46A0EB474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0"/>
              <a:ext cx="432" cy="57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C7F251-1D4E-46DF-A5BF-C3C0E9EB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D619-4806-4C1A-8074-3B605D47952C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5B788-A073-44FC-9093-BE118002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E5A6E-D732-4D4C-8895-9BAF1271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B9BCE8B1-D306-497F-B426-38C0FFB77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7626" y="3215261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FC67C632-06FF-40EF-BB5B-A91C626E2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226" y="3824861"/>
            <a:ext cx="75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head</a:t>
            </a: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BE4FBDDD-DFAB-4876-8FB5-6EDE16DD1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574" y="3805238"/>
            <a:ext cx="57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tail</a:t>
            </a:r>
          </a:p>
        </p:txBody>
      </p:sp>
      <p:sp>
        <p:nvSpPr>
          <p:cNvPr id="35" name="Line 21">
            <a:extLst>
              <a:ext uri="{FF2B5EF4-FFF2-40B4-BE49-F238E27FC236}">
                <a16:creationId xmlns:a16="http://schemas.microsoft.com/office/drawing/2014/main" id="{D3454F38-43DE-4F47-A806-7C9B81654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5974" y="3195638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57F48-201C-4B5E-A2D6-ACE6EE2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缓冲区的设计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29366A4-0F70-4547-8F1B-F0E0C7C2FF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#define BUF_SIZE 8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</a:t>
            </a:r>
            <a:r>
              <a:rPr lang="en-US" altLang="zh-CN" sz="2400" dirty="0" err="1">
                <a:latin typeface="Courier New" panose="02070309020205020404" pitchFamily="49" charset="0"/>
              </a:rPr>
              <a:t>io_buf</a:t>
            </a:r>
            <a:r>
              <a:rPr lang="en-US" altLang="zh-CN" sz="2400" dirty="0">
                <a:latin typeface="Courier New" panose="02070309020205020404" pitchFamily="49" charset="0"/>
              </a:rPr>
              <a:t>[BUF_SIZE];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</a:rPr>
              <a:t>buf_head</a:t>
            </a:r>
            <a:r>
              <a:rPr lang="en-US" altLang="zh-CN" sz="2400" dirty="0">
                <a:latin typeface="Courier New" panose="02070309020205020404" pitchFamily="49" charset="0"/>
              </a:rPr>
              <a:t>=0,buf_tail=0;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int error=0;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</a:rPr>
              <a:t>empty_buffer</a:t>
            </a:r>
            <a:r>
              <a:rPr lang="en-US" altLang="zh-CN" sz="2400" dirty="0">
                <a:latin typeface="Courier New" panose="02070309020205020404" pitchFamily="49" charset="0"/>
              </a:rPr>
              <a:t>();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</a:rPr>
              <a:t>full_buffer</a:t>
            </a:r>
            <a:r>
              <a:rPr lang="en-US" altLang="zh-CN" sz="2400" dirty="0">
                <a:latin typeface="Courier New" panose="02070309020205020404" pitchFamily="49" charset="0"/>
              </a:rPr>
              <a:t>();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</a:rPr>
              <a:t>nchars</a:t>
            </a:r>
            <a:r>
              <a:rPr lang="en-US" altLang="zh-CN" sz="2400" dirty="0">
                <a:latin typeface="Courier New" panose="02070309020205020404" pitchFamily="49" charset="0"/>
              </a:rPr>
              <a:t>();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</a:rPr>
              <a:t>add_char</a:t>
            </a:r>
            <a:r>
              <a:rPr lang="en-US" altLang="zh-CN" sz="2400" dirty="0">
                <a:latin typeface="Courier New" panose="02070309020205020404" pitchFamily="49" charset="0"/>
              </a:rPr>
              <a:t>(char achar);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char </a:t>
            </a:r>
            <a:r>
              <a:rPr lang="en-US" altLang="zh-CN" sz="2400" dirty="0" err="1">
                <a:latin typeface="Courier New" panose="02070309020205020404" pitchFamily="49" charset="0"/>
              </a:rPr>
              <a:t>remove_char</a:t>
            </a:r>
            <a:r>
              <a:rPr lang="en-US" altLang="zh-CN" sz="2400" dirty="0">
                <a:latin typeface="Courier New" panose="02070309020205020404" pitchFamily="49" charset="0"/>
              </a:rPr>
              <a:t>();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DBC1C-BDD5-43B7-9DF2-DD89A8CD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77D3-CB57-4675-8ED1-3CA5A2428D0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99851B-BC97-4D82-84E8-0691CE7C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E7FBC-DFA5-401F-B777-A862A19F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BA7188E-7841-41B9-BB7B-6DB72C61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基于缓冲区的输入中断子例程</a:t>
            </a:r>
            <a:endParaRPr lang="en-US" altLang="zh-CN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379E8E3-0F2F-4F57-B413-0F75B3DC78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</a:rPr>
              <a:t>input_handler</a:t>
            </a:r>
            <a:r>
              <a:rPr lang="en-US" altLang="zh-CN" sz="2400" dirty="0">
                <a:latin typeface="Courier New" panose="02070309020205020404" pitchFamily="49" charset="0"/>
              </a:rPr>
              <a:t>()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char achar;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if (</a:t>
            </a:r>
            <a:r>
              <a:rPr lang="en-US" altLang="zh-CN" sz="2400" dirty="0" err="1">
                <a:latin typeface="Courier New" panose="02070309020205020404" pitchFamily="49" charset="0"/>
              </a:rPr>
              <a:t>full_buffer</a:t>
            </a:r>
            <a:r>
              <a:rPr lang="en-US" altLang="zh-CN" sz="2400" dirty="0">
                <a:latin typeface="Courier New" panose="02070309020205020404" pitchFamily="49" charset="0"/>
              </a:rPr>
              <a:t>()) error = 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else { achar = </a:t>
            </a:r>
            <a:r>
              <a:rPr lang="en-US" altLang="zh-CN" sz="2400" dirty="0" err="1">
                <a:latin typeface="Courier New" panose="02070309020205020404" pitchFamily="49" charset="0"/>
              </a:rPr>
              <a:t>readIOReg</a:t>
            </a:r>
            <a:r>
              <a:rPr lang="en-US" altLang="zh-CN" sz="2400" dirty="0">
                <a:latin typeface="Courier New" panose="02070309020205020404" pitchFamily="49" charset="0"/>
              </a:rPr>
              <a:t>(IN_DATA);        		   </a:t>
            </a:r>
            <a:r>
              <a:rPr lang="en-US" altLang="zh-CN" sz="2400" dirty="0" err="1">
                <a:latin typeface="Courier New" panose="02070309020205020404" pitchFamily="49" charset="0"/>
              </a:rPr>
              <a:t>add_char</a:t>
            </a:r>
            <a:r>
              <a:rPr lang="en-US" altLang="zh-CN" sz="2400" dirty="0">
                <a:latin typeface="Courier New" panose="02070309020205020404" pitchFamily="49" charset="0"/>
              </a:rPr>
              <a:t>(achar);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(IN_STATUS,0);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if (</a:t>
            </a:r>
            <a:r>
              <a:rPr lang="en-US" altLang="zh-CN" sz="2400" dirty="0" err="1">
                <a:latin typeface="Courier New" panose="02070309020205020404" pitchFamily="49" charset="0"/>
              </a:rPr>
              <a:t>nchars</a:t>
            </a:r>
            <a:r>
              <a:rPr lang="en-US" altLang="zh-CN" sz="2400" dirty="0">
                <a:latin typeface="Courier New" panose="02070309020205020404" pitchFamily="49" charset="0"/>
              </a:rPr>
              <a:t>() == 1)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	{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</a:rPr>
              <a:t>OUT_DATA,remove_char</a:t>
            </a:r>
            <a:r>
              <a:rPr lang="en-US" altLang="zh-CN" sz="2400" dirty="0">
                <a:latin typeface="Courier New" panose="02070309020205020404" pitchFamily="49" charset="0"/>
              </a:rPr>
              <a:t>());     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 		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(OUT_STATUS,1);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}</a:t>
            </a:r>
            <a:endParaRPr lang="en-US" altLang="zh-CN" sz="28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2F427A-ED6E-4880-B5D9-7C22B7BC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3F88-19D3-43DA-9164-8E89233C75A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EF87F5-3A73-4DA5-8435-7924264A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D1069-27DC-4BAF-AED4-F6CB6C6C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5.1 I/O</a:t>
            </a:r>
            <a:r>
              <a:rPr lang="zh-CN" altLang="en-US" sz="4000" dirty="0"/>
              <a:t>接口</a:t>
            </a:r>
            <a:r>
              <a:rPr lang="en-US" altLang="zh-CN" sz="4000" dirty="0"/>
              <a:t>-</a:t>
            </a:r>
            <a:r>
              <a:rPr lang="zh-CN" altLang="en-US" sz="4000" dirty="0"/>
              <a:t>硬件结构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</a:pPr>
            <a:r>
              <a:rPr lang="zh-CN" altLang="en-US" sz="2800" dirty="0"/>
              <a:t>接口结构：连接外设与</a:t>
            </a:r>
            <a:r>
              <a:rPr lang="en-US" altLang="zh-CN" sz="2800" dirty="0"/>
              <a:t>CPU</a:t>
            </a:r>
            <a:r>
              <a:rPr lang="zh-CN" altLang="en-US" sz="2800" dirty="0"/>
              <a:t>的中间接口电路</a:t>
            </a:r>
            <a:endParaRPr lang="zh-CN" altLang="en-US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满足外设具备多样性、复杂性、异构性的要求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中间接口电路即输入</a:t>
            </a:r>
            <a:r>
              <a:rPr lang="en-US" altLang="zh-CN" sz="2000" dirty="0"/>
              <a:t>/</a:t>
            </a:r>
            <a:r>
              <a:rPr lang="zh-CN" altLang="en-US" sz="2000" dirty="0"/>
              <a:t>输出接口电路，简称</a:t>
            </a:r>
            <a:r>
              <a:rPr lang="en-US" altLang="zh-CN" sz="2000" dirty="0"/>
              <a:t>I/O</a:t>
            </a:r>
            <a:r>
              <a:rPr lang="zh-CN" altLang="en-US" sz="2000" dirty="0"/>
              <a:t>接口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</a:t>
            </a:r>
            <a:r>
              <a:rPr lang="en-US" altLang="zh-CN" sz="2000" dirty="0"/>
              <a:t>I/O</a:t>
            </a:r>
            <a:r>
              <a:rPr lang="zh-CN" altLang="en-US" sz="2000" dirty="0"/>
              <a:t>接口在嵌入式系统中具有重要的位置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296D0-5090-430D-B638-04794A5C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C971-48D6-423E-82DF-E650E2A56A7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6C429-810A-4E83-8591-315408AD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ED18F-D868-47D1-9E77-335B5A5E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E654FE-748E-4FC8-AE43-1EA7103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" y="3853435"/>
            <a:ext cx="69246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24A3F2E-7D24-4C9A-AB71-B2D4B211B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基于缓冲区的输出中断子例程</a:t>
            </a:r>
            <a:endParaRPr lang="en-US" altLang="zh-CN" sz="360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511084E-B531-44D0-8AAB-6BBDDB08C2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</a:rPr>
              <a:t>output_handler</a:t>
            </a:r>
            <a:r>
              <a:rPr lang="en-US" altLang="zh-CN" sz="2400" dirty="0">
                <a:latin typeface="Courier New" panose="02070309020205020404" pitchFamily="49" charset="0"/>
              </a:rPr>
              <a:t>()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if (!</a:t>
            </a:r>
            <a:r>
              <a:rPr lang="en-US" altLang="zh-CN" sz="2400" dirty="0" err="1">
                <a:latin typeface="Courier New" panose="02070309020205020404" pitchFamily="49" charset="0"/>
              </a:rPr>
              <a:t>empty_buffer</a:t>
            </a:r>
            <a:r>
              <a:rPr lang="en-US" altLang="zh-CN" sz="2400" dirty="0">
                <a:latin typeface="Courier New" panose="02070309020205020404" pitchFamily="49" charset="0"/>
              </a:rPr>
              <a:t>()){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		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(OUT_DATA, </a:t>
            </a:r>
            <a:r>
              <a:rPr lang="en-US" altLang="zh-CN" sz="2400" dirty="0" err="1">
                <a:latin typeface="Courier New" panose="02070309020205020404" pitchFamily="49" charset="0"/>
              </a:rPr>
              <a:t>remove_char</a:t>
            </a:r>
            <a:r>
              <a:rPr lang="en-US" altLang="zh-CN" sz="2400" dirty="0">
                <a:latin typeface="Courier New" panose="02070309020205020404" pitchFamily="49" charset="0"/>
              </a:rPr>
              <a:t>());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		 </a:t>
            </a:r>
            <a:r>
              <a:rPr lang="en-US" altLang="zh-CN" sz="2400" dirty="0" err="1">
                <a:latin typeface="Courier New" panose="02070309020205020404" pitchFamily="49" charset="0"/>
              </a:rPr>
              <a:t>writeIOReg</a:t>
            </a:r>
            <a:r>
              <a:rPr lang="en-US" altLang="zh-CN" sz="2400" dirty="0">
                <a:latin typeface="Courier New" panose="02070309020205020404" pitchFamily="49" charset="0"/>
              </a:rPr>
              <a:t>(OUT_STATUS,1);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Courier New" panose="02070309020205020404" pitchFamily="49" charset="0"/>
              </a:rPr>
              <a:t>若</a:t>
            </a:r>
            <a:r>
              <a:rPr lang="en-US" altLang="zh-CN" sz="2400" dirty="0" err="1">
                <a:latin typeface="Courier New" panose="02070309020205020404" pitchFamily="49" charset="0"/>
              </a:rPr>
              <a:t>io_buf</a:t>
            </a:r>
            <a:r>
              <a:rPr lang="zh-CN" altLang="en-US" sz="2400" dirty="0">
                <a:latin typeface="Courier New" panose="02070309020205020404" pitchFamily="49" charset="0"/>
              </a:rPr>
              <a:t>有字符，则输出可以自行引发一个输出中断；</a:t>
            </a:r>
            <a:endParaRPr lang="en-US" altLang="zh-CN" sz="24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Courier New" panose="02070309020205020404" pitchFamily="49" charset="0"/>
              </a:rPr>
              <a:t>若无，需要外部在新字符到达时启动输出处理子程序。</a:t>
            </a:r>
            <a:endParaRPr lang="en-US" altLang="zh-CN" sz="24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Courier New" panose="02070309020205020404" pitchFamily="49" charset="0"/>
              </a:rPr>
              <a:t>输入处理子程序启动此种情况</a:t>
            </a:r>
            <a:endParaRPr lang="en-US" altLang="zh-CN" sz="2400" dirty="0">
              <a:latin typeface="Courier New" panose="02070309020205020404" pitchFamily="49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220D3-D0AD-4A66-9761-F94877E9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A2BA0-97C7-4310-A950-E3B04C7AD11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B251AC-F8E1-4638-840C-DE42AEC2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6377E7-5565-48C4-B9C0-A952A600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AC53CD8-A8E2-4710-B4AE-AF25E192C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调试中断代码</a:t>
            </a:r>
            <a:endParaRPr lang="en-US" altLang="zh-CN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4CA1FED-C780-4508-B1C5-59542071D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若忘记改变</a:t>
            </a:r>
            <a:r>
              <a:rPr lang="en-US" altLang="zh-CN"/>
              <a:t>(</a:t>
            </a:r>
            <a:r>
              <a:rPr lang="zh-CN" altLang="en-US"/>
              <a:t>或恢复</a:t>
            </a:r>
            <a:r>
              <a:rPr lang="en-US" altLang="zh-CN"/>
              <a:t>)</a:t>
            </a:r>
            <a:r>
              <a:rPr lang="zh-CN" altLang="en-US"/>
              <a:t>寄存器的内容</a:t>
            </a:r>
            <a:endParaRPr lang="en-US" altLang="zh-CN"/>
          </a:p>
          <a:p>
            <a:pPr lvl="1"/>
            <a:r>
              <a:rPr lang="zh-CN" altLang="en-US"/>
              <a:t>前台程序会展示一些非常奇怪的错误</a:t>
            </a:r>
            <a:endParaRPr lang="en-US" altLang="zh-CN"/>
          </a:p>
          <a:p>
            <a:pPr lvl="1"/>
            <a:r>
              <a:rPr lang="zh-CN" altLang="en-US"/>
              <a:t>错误很难重现</a:t>
            </a:r>
            <a:r>
              <a:rPr lang="en-US" altLang="zh-CN"/>
              <a:t>---</a:t>
            </a:r>
            <a:r>
              <a:rPr lang="zh-CN" altLang="en-US"/>
              <a:t>它依赖与中断</a:t>
            </a:r>
            <a:endParaRPr lang="en-US" altLang="zh-CN"/>
          </a:p>
          <a:p>
            <a:pPr lvl="1"/>
            <a:r>
              <a:rPr lang="zh-CN" altLang="en-US">
                <a:latin typeface="Courier New" panose="02070309020205020404" pitchFamily="49" charset="0"/>
              </a:rPr>
              <a:t>例子</a:t>
            </a:r>
            <a:r>
              <a:rPr lang="zh-CN" altLang="en-US">
                <a:latin typeface="Courier New" panose="02070309020205020404" pitchFamily="49" charset="0"/>
                <a:sym typeface="Wingdings" panose="05000000000000000000" pitchFamily="2" charset="2"/>
              </a:rPr>
              <a:t>：（</a:t>
            </a:r>
            <a:r>
              <a:rPr lang="en-US" altLang="zh-CN">
                <a:latin typeface="Courier New" panose="02070309020205020404" pitchFamily="49" charset="0"/>
                <a:sym typeface="Wingdings" panose="05000000000000000000" pitchFamily="2" charset="2"/>
              </a:rPr>
              <a:t>handler</a:t>
            </a:r>
            <a:r>
              <a:rPr lang="zh-CN" altLang="en-US">
                <a:latin typeface="Courier New" panose="02070309020205020404" pitchFamily="49" charset="0"/>
                <a:sym typeface="Wingdings" panose="05000000000000000000" pitchFamily="2" charset="2"/>
              </a:rPr>
              <a:t>（）中一个错误应发</a:t>
            </a:r>
            <a:r>
              <a:rPr lang="en-US" altLang="zh-CN">
                <a:latin typeface="Courier New" panose="02070309020205020404" pitchFamily="49" charset="0"/>
                <a:sym typeface="Wingdings" panose="05000000000000000000" pitchFamily="2" charset="2"/>
              </a:rPr>
              <a:t>j</a:t>
            </a:r>
            <a:r>
              <a:rPr lang="zh-CN" altLang="en-US">
                <a:latin typeface="Courier New" panose="02070309020205020404" pitchFamily="49" charset="0"/>
                <a:sym typeface="Wingdings" panose="05000000000000000000" pitchFamily="2" charset="2"/>
              </a:rPr>
              <a:t>的改变</a:t>
            </a:r>
            <a:r>
              <a:rPr lang="zh-CN" altLang="en-US">
                <a:latin typeface="Courier New" panose="02070309020205020404" pitchFamily="49" charset="0"/>
              </a:rPr>
              <a:t>）</a:t>
            </a:r>
            <a:endParaRPr lang="en-US" altLang="zh-CN">
              <a:latin typeface="Courier New" panose="02070309020205020404" pitchFamily="49" charset="0"/>
            </a:endParaRPr>
          </a:p>
          <a:p>
            <a:pPr lvl="1"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for(i=0;i&lt;M;i++){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  y[i]=b[i];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    for(j=0;j&lt;N;j++)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		  y[i]=y[i]+A[i,j]*x[j];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	}</a:t>
            </a:r>
            <a:endParaRPr lang="en-US" altLang="zh-CN" sz="2800">
              <a:latin typeface="Courier New" panose="02070309020205020404" pitchFamily="49" charset="0"/>
            </a:endParaRPr>
          </a:p>
          <a:p>
            <a:pPr lvl="1"/>
            <a:endParaRPr lang="en-US" alt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C8D7CA-32F3-4141-B033-03FDFC0E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2784-2142-43AE-816A-B3FA8009EDD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6DDBE9-BF3B-4093-9EBC-FB8B8B40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03D06D-8360-4B93-9210-4FAFB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ACD8724-1267-4F43-87D0-B80C0E251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如何发现中断</a:t>
            </a:r>
            <a:endParaRPr lang="en-US" altLang="zh-CN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6686A1F-C594-4E0A-BB52-2A09D53053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在开始执行每条指令之前检查中断请求信号是否有中断请求</a:t>
            </a:r>
            <a:endParaRPr lang="en-US" altLang="zh-CN"/>
          </a:p>
          <a:p>
            <a:r>
              <a:rPr lang="zh-CN" altLang="en-US"/>
              <a:t>一旦出现中断，</a:t>
            </a:r>
            <a:r>
              <a:rPr lang="en-US" altLang="zh-CN"/>
              <a:t>PC</a:t>
            </a:r>
            <a:r>
              <a:rPr lang="zh-CN" altLang="en-US"/>
              <a:t>将指向中断服务子例程</a:t>
            </a:r>
            <a:endParaRPr lang="en-US" altLang="zh-CN"/>
          </a:p>
          <a:p>
            <a:r>
              <a:rPr lang="zh-CN" altLang="en-US"/>
              <a:t>注意：要保护和恢复现场</a:t>
            </a:r>
            <a:endParaRPr lang="en-US" alt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AC6E1E-24A0-4190-A979-67E06619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DEF5-437B-42DC-9480-446C1E4829B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874A78-C417-476E-8248-93451E6E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D6C911-0472-472C-8677-5BA3D75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1A761D2-04EF-4241-AB4D-8E59AD083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中断优先级和中断向量</a:t>
            </a:r>
            <a:endParaRPr lang="en-US" altLang="zh-CN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39CE40C-DFCA-4DE1-B87A-F88E3D2F0E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两种机制允许中断处理更多的设备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33"/>
                </a:solidFill>
              </a:rPr>
              <a:t>优先级（</a:t>
            </a:r>
            <a:r>
              <a:rPr lang="en-US" altLang="zh-CN">
                <a:solidFill>
                  <a:srgbClr val="FF0033"/>
                </a:solidFill>
              </a:rPr>
              <a:t>Priorities</a:t>
            </a:r>
            <a:r>
              <a:rPr lang="zh-CN" altLang="en-US">
                <a:solidFill>
                  <a:srgbClr val="FF0033"/>
                </a:solidFill>
              </a:rPr>
              <a:t>）：</a:t>
            </a:r>
            <a:r>
              <a:rPr lang="zh-CN" altLang="en-US">
                <a:latin typeface="宋体" panose="02010600030101010101" pitchFamily="2" charset="-122"/>
              </a:rPr>
              <a:t>确定哪种中断首先获得</a:t>
            </a:r>
            <a:r>
              <a:rPr lang="en-US" altLang="zh-CN">
                <a:latin typeface="宋体" panose="02010600030101010101" pitchFamily="2" charset="-122"/>
              </a:rPr>
              <a:t>CPU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33"/>
                </a:solidFill>
              </a:rPr>
              <a:t>向量（</a:t>
            </a:r>
            <a:r>
              <a:rPr lang="en-US" altLang="zh-CN">
                <a:solidFill>
                  <a:srgbClr val="FF0033"/>
                </a:solidFill>
              </a:rPr>
              <a:t>Vectors</a:t>
            </a:r>
            <a:r>
              <a:rPr lang="zh-CN" altLang="en-US">
                <a:solidFill>
                  <a:srgbClr val="FF0033"/>
                </a:solidFill>
              </a:rPr>
              <a:t>）：</a:t>
            </a:r>
            <a:r>
              <a:rPr lang="en-US" altLang="zh-CN"/>
              <a:t> </a:t>
            </a:r>
            <a:r>
              <a:rPr lang="zh-CN" altLang="en-US"/>
              <a:t>允许中断设备灵活定义其中断服务子例程</a:t>
            </a:r>
            <a:endParaRPr lang="en-US" altLang="zh-CN"/>
          </a:p>
          <a:p>
            <a:r>
              <a:rPr lang="zh-CN" altLang="en-US"/>
              <a:t>大多数</a:t>
            </a:r>
            <a:r>
              <a:rPr lang="en-US" altLang="zh-CN"/>
              <a:t>CPU</a:t>
            </a:r>
            <a:r>
              <a:rPr lang="zh-CN" altLang="en-US"/>
              <a:t>这两种方式都支持</a:t>
            </a:r>
            <a:endParaRPr lang="en-US" alt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BAFC9A-1FC1-4EFF-BBC2-28F480DF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D4F-9650-48B2-A25B-7C19D2092A8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121E45-2D9D-4E9C-B839-95AF5485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2D0AD9-FB3E-4182-AF87-D33A007C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B6531D9-E8F1-4FD2-87B9-65F1CCF2E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具有优先级的中断</a:t>
            </a:r>
            <a:br>
              <a:rPr lang="en-US" altLang="zh-CN"/>
            </a:br>
            <a:r>
              <a:rPr lang="en-US" altLang="zh-CN"/>
              <a:t>                     </a:t>
            </a:r>
            <a:r>
              <a:rPr lang="en-US" altLang="zh-CN" sz="3200">
                <a:latin typeface="宋体" panose="02010600030101010101" pitchFamily="2" charset="-122"/>
              </a:rPr>
              <a:t>---</a:t>
            </a:r>
            <a:r>
              <a:rPr lang="zh-CN" altLang="en-US" sz="3200">
                <a:latin typeface="宋体" panose="02010600030101010101" pitchFamily="2" charset="-122"/>
              </a:rPr>
              <a:t>序号小的优先级高</a:t>
            </a:r>
            <a:endParaRPr lang="en-US" altLang="zh-CN" sz="3200">
              <a:latin typeface="宋体" panose="02010600030101010101" pitchFamily="2" charset="-122"/>
            </a:endParaRPr>
          </a:p>
        </p:txBody>
      </p:sp>
      <p:sp>
        <p:nvSpPr>
          <p:cNvPr id="39939" name="Rectangle 4">
            <a:extLst>
              <a:ext uri="{FF2B5EF4-FFF2-40B4-BE49-F238E27FC236}">
                <a16:creationId xmlns:a16="http://schemas.microsoft.com/office/drawing/2014/main" id="{50F5A49B-F6FA-4A6D-9D32-1E0793FBB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191000"/>
            <a:ext cx="1676400" cy="1676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</a:p>
        </p:txBody>
      </p:sp>
      <p:sp>
        <p:nvSpPr>
          <p:cNvPr id="39940" name="Rectangle 6">
            <a:extLst>
              <a:ext uri="{FF2B5EF4-FFF2-40B4-BE49-F238E27FC236}">
                <a16:creationId xmlns:a16="http://schemas.microsoft.com/office/drawing/2014/main" id="{FD94EB58-C716-4E9F-BF5E-09D4EDC2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057400"/>
            <a:ext cx="12954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device 1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7C10DDBF-252F-4EC7-94E5-850812AEA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057400"/>
            <a:ext cx="12954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device 2</a:t>
            </a:r>
          </a:p>
        </p:txBody>
      </p:sp>
      <p:sp>
        <p:nvSpPr>
          <p:cNvPr id="39942" name="Rectangle 8">
            <a:extLst>
              <a:ext uri="{FF2B5EF4-FFF2-40B4-BE49-F238E27FC236}">
                <a16:creationId xmlns:a16="http://schemas.microsoft.com/office/drawing/2014/main" id="{428D2A79-C8F1-432B-993A-2603E93B6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057400"/>
            <a:ext cx="12954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device n</a:t>
            </a:r>
          </a:p>
        </p:txBody>
      </p:sp>
      <p:sp>
        <p:nvSpPr>
          <p:cNvPr id="39943" name="Rectangle 10">
            <a:extLst>
              <a:ext uri="{FF2B5EF4-FFF2-40B4-BE49-F238E27FC236}">
                <a16:creationId xmlns:a16="http://schemas.microsoft.com/office/drawing/2014/main" id="{DFA37299-078C-42AD-8E3C-12FF2828F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191000"/>
            <a:ext cx="16764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L1 L2 .. Ln</a:t>
            </a:r>
          </a:p>
        </p:txBody>
      </p:sp>
      <p:cxnSp>
        <p:nvCxnSpPr>
          <p:cNvPr id="39944" name="AutoShape 11">
            <a:extLst>
              <a:ext uri="{FF2B5EF4-FFF2-40B4-BE49-F238E27FC236}">
                <a16:creationId xmlns:a16="http://schemas.microsoft.com/office/drawing/2014/main" id="{14D31616-C5B5-45C6-AC27-D1FD71A7AF76}"/>
              </a:ext>
            </a:extLst>
          </p:cNvPr>
          <p:cNvCxnSpPr>
            <a:cxnSpLocks noChangeShapeType="1"/>
            <a:stCxn id="39939" idx="1"/>
          </p:cNvCxnSpPr>
          <p:nvPr/>
        </p:nvCxnSpPr>
        <p:spPr bwMode="auto">
          <a:xfrm rot="10800000" flipH="1">
            <a:off x="1981200" y="1600200"/>
            <a:ext cx="5638800" cy="3429000"/>
          </a:xfrm>
          <a:prstGeom prst="bentConnector3">
            <a:avLst>
              <a:gd name="adj1" fmla="val -4056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5" name="Line 12">
            <a:extLst>
              <a:ext uri="{FF2B5EF4-FFF2-40B4-BE49-F238E27FC236}">
                <a16:creationId xmlns:a16="http://schemas.microsoft.com/office/drawing/2014/main" id="{530F8E1C-C721-4483-A631-EC7740D93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600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6" name="Line 13">
            <a:extLst>
              <a:ext uri="{FF2B5EF4-FFF2-40B4-BE49-F238E27FC236}">
                <a16:creationId xmlns:a16="http://schemas.microsoft.com/office/drawing/2014/main" id="{2008B85B-5AA5-40B3-BDA5-9530F8331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7" name="Line 14">
            <a:extLst>
              <a:ext uri="{FF2B5EF4-FFF2-40B4-BE49-F238E27FC236}">
                <a16:creationId xmlns:a16="http://schemas.microsoft.com/office/drawing/2014/main" id="{7A42F18A-A4DD-411D-B258-6ABAECC4F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600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8" name="Text Box 15">
            <a:extLst>
              <a:ext uri="{FF2B5EF4-FFF2-40B4-BE49-F238E27FC236}">
                <a16:creationId xmlns:a16="http://schemas.microsoft.com/office/drawing/2014/main" id="{D01BF82F-47B3-4B98-A652-ED6E6361B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28892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中断响应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9" name="Line 17">
            <a:extLst>
              <a:ext uri="{FF2B5EF4-FFF2-40B4-BE49-F238E27FC236}">
                <a16:creationId xmlns:a16="http://schemas.microsoft.com/office/drawing/2014/main" id="{F1B34DBB-D217-4157-979E-389A82FD1D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971800"/>
            <a:ext cx="3810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0" name="Line 18">
            <a:extLst>
              <a:ext uri="{FF2B5EF4-FFF2-40B4-BE49-F238E27FC236}">
                <a16:creationId xmlns:a16="http://schemas.microsoft.com/office/drawing/2014/main" id="{B95FA9DB-DA4A-41D8-93CD-95EBF82E6B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2971800"/>
            <a:ext cx="16002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1" name="Line 19">
            <a:extLst>
              <a:ext uri="{FF2B5EF4-FFF2-40B4-BE49-F238E27FC236}">
                <a16:creationId xmlns:a16="http://schemas.microsoft.com/office/drawing/2014/main" id="{951AD303-4961-4EE4-A73D-9FE90EF774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2971800"/>
            <a:ext cx="38862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5" name="Text Box 15">
            <a:extLst>
              <a:ext uri="{FF2B5EF4-FFF2-40B4-BE49-F238E27FC236}">
                <a16:creationId xmlns:a16="http://schemas.microsoft.com/office/drawing/2014/main" id="{0FD0A602-D890-4C1F-8A7E-D0B6FFB1A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7342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中断请求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9E3B-CF11-4044-A418-CE8FCD18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7B47F-8F9F-4062-BC2E-92ADFF0E70F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06C2D-75F0-49B1-9E68-13E674A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B14CC-31C6-4DD8-B01A-C6505BEB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FBAE96E3-D609-4F30-B0CD-DB300C18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使用轮询让几个设备共享一个中断</a:t>
            </a: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D3404A6D-66E9-4AFF-A8C3-A6212C60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24025"/>
            <a:ext cx="46132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8111C-38C8-4E3E-9517-3B6B47ACF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B4E1E-9276-4DA4-82C5-8FFFE929261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059B3-693D-4C09-BE63-59D1B6C6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53FA1-7076-4278-824F-497B3832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1E215478-6C28-42B6-82D1-127D29AEA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228600"/>
            <a:ext cx="82692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优先级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I/O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的优先级最高，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的优先级最低）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680DBBA-CD37-45D8-9B2F-E9ED10B775D0}"/>
              </a:ext>
            </a:extLst>
          </p:cNvPr>
          <p:cNvGrpSpPr/>
          <p:nvPr/>
        </p:nvGrpSpPr>
        <p:grpSpPr>
          <a:xfrm>
            <a:off x="205408" y="1086679"/>
            <a:ext cx="8229600" cy="4419600"/>
            <a:chOff x="76200" y="1752600"/>
            <a:chExt cx="8229600" cy="4419600"/>
          </a:xfrm>
        </p:grpSpPr>
        <p:sp>
          <p:nvSpPr>
            <p:cNvPr id="41988" name="Rectangle 4">
              <a:extLst>
                <a:ext uri="{FF2B5EF4-FFF2-40B4-BE49-F238E27FC236}">
                  <a16:creationId xmlns:a16="http://schemas.microsoft.com/office/drawing/2014/main" id="{C3BBF805-610B-4433-B40C-E1C0F6479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" y="1752600"/>
              <a:ext cx="156845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:</a:t>
              </a:r>
              <a:r>
                <a:rPr kumimoji="0" lang="en-US" altLang="zh-CN" sz="2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interrupts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89" name="Line 5">
              <a:extLst>
                <a:ext uri="{FF2B5EF4-FFF2-40B4-BE49-F238E27FC236}">
                  <a16:creationId xmlns:a16="http://schemas.microsoft.com/office/drawing/2014/main" id="{B987569E-381E-4446-AAAF-5A7092771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2286000"/>
              <a:ext cx="0" cy="388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0" name="Rectangle 8">
              <a:extLst>
                <a:ext uri="{FF2B5EF4-FFF2-40B4-BE49-F238E27FC236}">
                  <a16:creationId xmlns:a16="http://schemas.microsoft.com/office/drawing/2014/main" id="{D6EA10BA-9E24-4EDC-B5B6-F89ADACC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752600"/>
              <a:ext cx="1676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:</a:t>
              </a:r>
              <a:r>
                <a:rPr kumimoji="0" lang="en-US" altLang="zh-CN" sz="2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foreground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1" name="Line 9">
              <a:extLst>
                <a:ext uri="{FF2B5EF4-FFF2-40B4-BE49-F238E27FC236}">
                  <a16:creationId xmlns:a16="http://schemas.microsoft.com/office/drawing/2014/main" id="{E88E226F-480E-43E1-8AE4-2C020E4A6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2286000"/>
              <a:ext cx="0" cy="388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2" name="Rectangle 10">
              <a:extLst>
                <a:ext uri="{FF2B5EF4-FFF2-40B4-BE49-F238E27FC236}">
                  <a16:creationId xmlns:a16="http://schemas.microsoft.com/office/drawing/2014/main" id="{A50ACF38-796F-472D-8602-BC84FB8DC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1752600"/>
              <a:ext cx="8382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:</a:t>
              </a:r>
              <a:r>
                <a:rPr kumimoji="0" lang="en-US" altLang="zh-CN" sz="2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3" name="Line 11">
              <a:extLst>
                <a:ext uri="{FF2B5EF4-FFF2-40B4-BE49-F238E27FC236}">
                  <a16:creationId xmlns:a16="http://schemas.microsoft.com/office/drawing/2014/main" id="{CED0BCEA-4A6A-4BF9-AB27-C156C76F5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0200" y="2286000"/>
              <a:ext cx="0" cy="388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4" name="Rectangle 12">
              <a:extLst>
                <a:ext uri="{FF2B5EF4-FFF2-40B4-BE49-F238E27FC236}">
                  <a16:creationId xmlns:a16="http://schemas.microsoft.com/office/drawing/2014/main" id="{A96F585C-9679-42A5-8C4B-9845A54C0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1752600"/>
              <a:ext cx="8382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:</a:t>
              </a:r>
              <a:r>
                <a:rPr kumimoji="0" lang="en-US" altLang="zh-CN" sz="2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5" name="Line 13">
              <a:extLst>
                <a:ext uri="{FF2B5EF4-FFF2-40B4-BE49-F238E27FC236}">
                  <a16:creationId xmlns:a16="http://schemas.microsoft.com/office/drawing/2014/main" id="{5257C8A3-1583-480F-8061-C4BB981F7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2286000"/>
              <a:ext cx="0" cy="388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6" name="Rectangle 14">
              <a:extLst>
                <a:ext uri="{FF2B5EF4-FFF2-40B4-BE49-F238E27FC236}">
                  <a16:creationId xmlns:a16="http://schemas.microsoft.com/office/drawing/2014/main" id="{609268B7-56CD-4AC1-A842-9C760420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1752600"/>
              <a:ext cx="8382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:</a:t>
              </a:r>
              <a:r>
                <a:rPr kumimoji="0" lang="en-US" altLang="zh-CN" sz="2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7" name="Line 15">
              <a:extLst>
                <a:ext uri="{FF2B5EF4-FFF2-40B4-BE49-F238E27FC236}">
                  <a16:creationId xmlns:a16="http://schemas.microsoft.com/office/drawing/2014/main" id="{6A38EE24-9580-45EA-A4DF-DAD76DD6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600" y="2286000"/>
              <a:ext cx="0" cy="388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8" name="Rectangle 16">
              <a:extLst>
                <a:ext uri="{FF2B5EF4-FFF2-40B4-BE49-F238E27FC236}">
                  <a16:creationId xmlns:a16="http://schemas.microsoft.com/office/drawing/2014/main" id="{5BBEB893-8EEB-47E2-A8CC-4E78FBBA4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2286000"/>
              <a:ext cx="304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9" name="Rectangle 17">
              <a:extLst>
                <a:ext uri="{FF2B5EF4-FFF2-40B4-BE49-F238E27FC236}">
                  <a16:creationId xmlns:a16="http://schemas.microsoft.com/office/drawing/2014/main" id="{A7AD48DC-1239-407E-8E25-825D26E8A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2590800"/>
              <a:ext cx="304800" cy="533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2000" name="Rectangle 18">
              <a:extLst>
                <a:ext uri="{FF2B5EF4-FFF2-40B4-BE49-F238E27FC236}">
                  <a16:creationId xmlns:a16="http://schemas.microsoft.com/office/drawing/2014/main" id="{C77E3023-B048-4646-9E7C-DE6BB800A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05400"/>
              <a:ext cx="533400" cy="533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A,B</a:t>
              </a:r>
            </a:p>
          </p:txBody>
        </p:sp>
        <p:sp>
          <p:nvSpPr>
            <p:cNvPr id="42001" name="Rectangle 19">
              <a:extLst>
                <a:ext uri="{FF2B5EF4-FFF2-40B4-BE49-F238E27FC236}">
                  <a16:creationId xmlns:a16="http://schemas.microsoft.com/office/drawing/2014/main" id="{F7A52EA5-3AB3-4024-9012-43C411287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3429000"/>
              <a:ext cx="304800" cy="533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2002" name="Rectangle 20">
              <a:extLst>
                <a:ext uri="{FF2B5EF4-FFF2-40B4-BE49-F238E27FC236}">
                  <a16:creationId xmlns:a16="http://schemas.microsoft.com/office/drawing/2014/main" id="{9C1AB7F5-6B58-4ACD-AFF2-7E2ABA803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191000"/>
              <a:ext cx="304800" cy="533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42003" name="Line 21">
              <a:extLst>
                <a:ext uri="{FF2B5EF4-FFF2-40B4-BE49-F238E27FC236}">
                  <a16:creationId xmlns:a16="http://schemas.microsoft.com/office/drawing/2014/main" id="{4010A30A-3A41-4E54-8EAC-136437E2D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2590800"/>
              <a:ext cx="304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E558036C-374C-435F-8ACE-92B69458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590800"/>
              <a:ext cx="304800" cy="30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05" name="Rectangle 23">
              <a:extLst>
                <a:ext uri="{FF2B5EF4-FFF2-40B4-BE49-F238E27FC236}">
                  <a16:creationId xmlns:a16="http://schemas.microsoft.com/office/drawing/2014/main" id="{5DC03495-7525-4495-8005-D6236AA78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2895600"/>
              <a:ext cx="304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2EF87ADD-23D6-4E3B-915E-5D2846D7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3200400"/>
              <a:ext cx="3048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07" name="Line 25">
              <a:extLst>
                <a:ext uri="{FF2B5EF4-FFF2-40B4-BE49-F238E27FC236}">
                  <a16:creationId xmlns:a16="http://schemas.microsoft.com/office/drawing/2014/main" id="{2DAB6897-0D86-4BEB-A2B1-EEB807054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200400"/>
              <a:ext cx="426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4C965543-3CCD-4386-AC00-F3035251D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191000"/>
              <a:ext cx="304800" cy="304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666C478D-1335-488C-998A-D02934DD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105400"/>
              <a:ext cx="304800" cy="304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0" name="Line 28">
              <a:extLst>
                <a:ext uri="{FF2B5EF4-FFF2-40B4-BE49-F238E27FC236}">
                  <a16:creationId xmlns:a16="http://schemas.microsoft.com/office/drawing/2014/main" id="{F5A39FEE-D1D8-437E-8804-33058BEB8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4191000"/>
              <a:ext cx="182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1" name="Line 29">
              <a:extLst>
                <a:ext uri="{FF2B5EF4-FFF2-40B4-BE49-F238E27FC236}">
                  <a16:creationId xmlns:a16="http://schemas.microsoft.com/office/drawing/2014/main" id="{65C1CD8E-A11D-4EB0-AE41-A05A17ACD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105400"/>
              <a:ext cx="182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E77769B6-DD40-4377-8165-8F3E970B0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410200"/>
              <a:ext cx="304800" cy="30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3" name="Line 31">
              <a:extLst>
                <a:ext uri="{FF2B5EF4-FFF2-40B4-BE49-F238E27FC236}">
                  <a16:creationId xmlns:a16="http://schemas.microsoft.com/office/drawing/2014/main" id="{BF7F3EFA-D85C-48C5-909D-519757A01C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410200"/>
              <a:ext cx="838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4" name="Line 32">
              <a:extLst>
                <a:ext uri="{FF2B5EF4-FFF2-40B4-BE49-F238E27FC236}">
                  <a16:creationId xmlns:a16="http://schemas.microsoft.com/office/drawing/2014/main" id="{2D370C16-D895-4CA5-846D-2B2354323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2800" y="2895600"/>
              <a:ext cx="3124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5" name="Line 33">
              <a:extLst>
                <a:ext uri="{FF2B5EF4-FFF2-40B4-BE49-F238E27FC236}">
                  <a16:creationId xmlns:a16="http://schemas.microsoft.com/office/drawing/2014/main" id="{5D0AB0B4-E0CC-4A34-A619-64A810039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2800" y="3581400"/>
              <a:ext cx="4267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6" name="Line 34">
              <a:extLst>
                <a:ext uri="{FF2B5EF4-FFF2-40B4-BE49-F238E27FC236}">
                  <a16:creationId xmlns:a16="http://schemas.microsoft.com/office/drawing/2014/main" id="{4275B01A-54A5-46CC-AF2A-A380C4F93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495800"/>
              <a:ext cx="1828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7" name="Line 35">
              <a:extLst>
                <a:ext uri="{FF2B5EF4-FFF2-40B4-BE49-F238E27FC236}">
                  <a16:creationId xmlns:a16="http://schemas.microsoft.com/office/drawing/2014/main" id="{63BF0518-553C-4A17-B865-FDCB75FB43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6600" y="5715000"/>
              <a:ext cx="3200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8" name="Rectangle 36">
              <a:extLst>
                <a:ext uri="{FF2B5EF4-FFF2-40B4-BE49-F238E27FC236}">
                  <a16:creationId xmlns:a16="http://schemas.microsoft.com/office/drawing/2014/main" id="{E6B7B369-5E25-4417-925B-3E6615428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581400"/>
              <a:ext cx="3048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9" name="Rectangle 37">
              <a:extLst>
                <a:ext uri="{FF2B5EF4-FFF2-40B4-BE49-F238E27FC236}">
                  <a16:creationId xmlns:a16="http://schemas.microsoft.com/office/drawing/2014/main" id="{6E5C6890-E8C0-467F-9A69-0F3BD8585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4495800"/>
              <a:ext cx="3048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20" name="Rectangle 38">
              <a:extLst>
                <a:ext uri="{FF2B5EF4-FFF2-40B4-BE49-F238E27FC236}">
                  <a16:creationId xmlns:a16="http://schemas.microsoft.com/office/drawing/2014/main" id="{FE46E171-54F6-4145-85FF-A73238D3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5715000"/>
              <a:ext cx="304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21" name="Line 16">
              <a:extLst>
                <a:ext uri="{FF2B5EF4-FFF2-40B4-BE49-F238E27FC236}">
                  <a16:creationId xmlns:a16="http://schemas.microsoft.com/office/drawing/2014/main" id="{E7997F02-7896-46A5-AB1D-F89DEC9F17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338" y="2705100"/>
              <a:ext cx="23812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22" name="文本框 37">
              <a:extLst>
                <a:ext uri="{FF2B5EF4-FFF2-40B4-BE49-F238E27FC236}">
                  <a16:creationId xmlns:a16="http://schemas.microsoft.com/office/drawing/2014/main" id="{BADC02AE-0BAC-425C-801E-A0CD8C84E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2667000"/>
              <a:ext cx="6096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时间</a:t>
              </a: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0684312-BBA2-4242-9304-ECAB2E30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18BC-5A51-49C8-A981-6D1683A55E0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B18F146-04A3-4714-93BA-1D19A238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74463D-D919-44DC-B4D2-340983BC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53572E7-AD6C-470E-B1DB-DD4D10F49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879" y="112171"/>
            <a:ext cx="8672242" cy="667758"/>
          </a:xfrm>
        </p:spPr>
        <p:txBody>
          <a:bodyPr/>
          <a:lstStyle/>
          <a:p>
            <a:r>
              <a:rPr lang="zh-CN" altLang="en-US" dirty="0"/>
              <a:t>中断的优先级</a:t>
            </a:r>
            <a:endParaRPr lang="en-US" altLang="zh-CN" dirty="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6EBC877-08A6-4019-AE40-3A9E0A9443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6694" y="779929"/>
            <a:ext cx="8672242" cy="298524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solidFill>
                  <a:srgbClr val="FF0033"/>
                </a:solidFill>
              </a:rPr>
              <a:t>Masking(</a:t>
            </a:r>
            <a:r>
              <a:rPr lang="zh-CN" altLang="en-US" dirty="0">
                <a:solidFill>
                  <a:srgbClr val="FF0033"/>
                </a:solidFill>
              </a:rPr>
              <a:t>屏蔽</a:t>
            </a:r>
            <a:r>
              <a:rPr lang="en-US" altLang="zh-CN" dirty="0">
                <a:solidFill>
                  <a:srgbClr val="FF0033"/>
                </a:solidFill>
              </a:rPr>
              <a:t>)</a:t>
            </a:r>
            <a:r>
              <a:rPr lang="en-US" altLang="zh-CN" dirty="0"/>
              <a:t>: </a:t>
            </a:r>
            <a:r>
              <a:rPr lang="zh-CN" altLang="en-US" dirty="0"/>
              <a:t>发生中断的优先级比正在中断的优先级低，</a:t>
            </a:r>
            <a:r>
              <a:rPr lang="en-US" altLang="zh-CN" dirty="0"/>
              <a:t>CPU</a:t>
            </a:r>
            <a:r>
              <a:rPr lang="zh-CN" altLang="en-US" dirty="0"/>
              <a:t>将不响应该优先级低的中断。</a:t>
            </a:r>
            <a:endParaRPr lang="en-US" altLang="zh-CN" dirty="0"/>
          </a:p>
          <a:p>
            <a:r>
              <a:rPr lang="en-US" altLang="zh-CN" dirty="0">
                <a:solidFill>
                  <a:srgbClr val="FF0033"/>
                </a:solidFill>
              </a:rPr>
              <a:t>Nonmaskable interrupt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FF0033"/>
                </a:solidFill>
              </a:rPr>
              <a:t>NMI,</a:t>
            </a:r>
            <a:r>
              <a:rPr lang="zh-CN" altLang="en-US" dirty="0">
                <a:solidFill>
                  <a:srgbClr val="FF0033"/>
                </a:solidFill>
              </a:rPr>
              <a:t>不可屏蔽中断</a:t>
            </a:r>
            <a:r>
              <a:rPr lang="en-US" altLang="zh-CN" dirty="0"/>
              <a:t>): </a:t>
            </a:r>
            <a:r>
              <a:rPr lang="zh-CN" altLang="en-US" dirty="0"/>
              <a:t>最高优先级，永不屏蔽</a:t>
            </a:r>
            <a:endParaRPr lang="en-US" altLang="zh-CN" dirty="0"/>
          </a:p>
          <a:p>
            <a:pPr lvl="1"/>
            <a:r>
              <a:rPr lang="zh-CN" altLang="en-US" dirty="0"/>
              <a:t>电源故障</a:t>
            </a:r>
            <a:endParaRPr lang="en-US" altLang="zh-CN" dirty="0"/>
          </a:p>
          <a:p>
            <a:r>
              <a:rPr lang="en-US" altLang="zh-CN" dirty="0"/>
              <a:t>ARM Cortex-M4: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591098-8A6F-4CAB-8DE6-97CB1F72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E65A5-940D-4670-B9B6-82811081036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E5DD0B-E437-43A1-82BA-8553A1A7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DDFE3B-EC3F-46E4-9C96-4E5C3403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AFB0B1-7F2A-4B41-B95A-AA7A4B0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4" y="3497686"/>
            <a:ext cx="5381905" cy="30425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6C3B1C8-FCB0-45C2-9A24-59590FDCB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中断向量</a:t>
            </a:r>
            <a:endParaRPr lang="en-US" altLang="zh-CN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4F8F9E6-F6CA-4893-B9D2-AE6E5CDDA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不同的设备有不同的中断服务子例程</a:t>
            </a:r>
            <a:endParaRPr lang="en-US" altLang="zh-CN"/>
          </a:p>
          <a:p>
            <a:r>
              <a:rPr lang="zh-CN" altLang="en-US"/>
              <a:t>中断向量表</a:t>
            </a:r>
            <a:endParaRPr lang="en-US" altLang="zh-CN"/>
          </a:p>
          <a:p>
            <a:pPr lvl="1"/>
            <a:r>
              <a:rPr lang="zh-CN" altLang="en-US"/>
              <a:t>设备存贮其向量号</a:t>
            </a:r>
            <a:endParaRPr lang="en-US" altLang="zh-CN"/>
          </a:p>
          <a:p>
            <a:pPr lvl="1"/>
            <a:r>
              <a:rPr lang="zh-CN" altLang="en-US"/>
              <a:t>向量号与</a:t>
            </a:r>
            <a:r>
              <a:rPr lang="en-US" altLang="zh-CN"/>
              <a:t>ISR</a:t>
            </a:r>
            <a:r>
              <a:rPr lang="zh-CN" altLang="en-US"/>
              <a:t>之间没有固定的关系</a:t>
            </a:r>
            <a:endParaRPr lang="en-US" altLang="zh-CN"/>
          </a:p>
        </p:txBody>
      </p:sp>
      <p:pic>
        <p:nvPicPr>
          <p:cNvPr id="44039" name="Picture 4" descr="f03-05-9780123884367.jpg">
            <a:extLst>
              <a:ext uri="{FF2B5EF4-FFF2-40B4-BE49-F238E27FC236}">
                <a16:creationId xmlns:a16="http://schemas.microsoft.com/office/drawing/2014/main" id="{6CFF82A1-8A11-44A6-843E-CE89215A2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438525"/>
            <a:ext cx="6708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3D72F9-21CD-47DA-863F-5D94B854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744A-289A-4EE0-BD64-9912FEC9F0B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A9C6EE-789C-403B-A839-72B4395D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024DBB-FF53-4003-A2E2-FFF1A91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C76DC-0820-42DB-8A34-BF11CEBE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4" y="118872"/>
            <a:ext cx="8672242" cy="64633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例：</a:t>
            </a:r>
            <a:r>
              <a:rPr lang="en-US" altLang="zh-CN" sz="3200" dirty="0"/>
              <a:t>Cortex-M4</a:t>
            </a:r>
            <a:r>
              <a:rPr lang="zh-CN" altLang="en-US" sz="3200" dirty="0"/>
              <a:t>中断向量表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9ACD6-8EBE-4349-9CE8-3B1A817D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A67EA-26F7-4CD2-B209-5C3F78AC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45B91-B118-470E-8CA1-F8B9CF83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476B2F-70FF-4ECE-B659-D69FCA49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16" y="847099"/>
            <a:ext cx="6059104" cy="2671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527042-E7C7-4823-9DC1-6A806F22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47" y="3484010"/>
            <a:ext cx="6059103" cy="28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6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I/O</a:t>
            </a:r>
            <a:r>
              <a:rPr lang="zh-CN" altLang="en-US" sz="4000" dirty="0">
                <a:sym typeface="+mn-ea"/>
              </a:rPr>
              <a:t>接口组成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594" y="1161375"/>
            <a:ext cx="8671560" cy="525907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charset="0"/>
                <a:ea typeface="微软雅黑" charset="0"/>
                <a:cs typeface="微软雅黑" charset="0"/>
              </a:rPr>
              <a:t>I/O</a:t>
            </a:r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接口组成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2400" dirty="0"/>
              <a:t>数据缓存</a:t>
            </a:r>
            <a:endParaRPr lang="en-US" altLang="zh-CN" sz="2400" dirty="0"/>
          </a:p>
          <a:p>
            <a:pPr lvl="1"/>
            <a:r>
              <a:rPr lang="zh-CN" altLang="en-US" sz="2400" dirty="0"/>
              <a:t>信号电平转换</a:t>
            </a:r>
          </a:p>
          <a:p>
            <a:pPr lvl="1"/>
            <a:r>
              <a:rPr lang="zh-CN" altLang="en-US" sz="2400" dirty="0"/>
              <a:t> 数据格式转换</a:t>
            </a:r>
          </a:p>
          <a:p>
            <a:pPr lvl="1"/>
            <a:r>
              <a:rPr lang="zh-CN" altLang="en-US" sz="2400" dirty="0"/>
              <a:t> 外设选择</a:t>
            </a:r>
          </a:p>
          <a:p>
            <a:pPr lvl="1"/>
            <a:r>
              <a:rPr lang="zh-CN" altLang="en-US" sz="2400" dirty="0"/>
              <a:t> 中断管理</a:t>
            </a:r>
            <a:endParaRPr lang="en-US" altLang="zh-CN" sz="2400" dirty="0"/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命令接收和执行</a:t>
            </a:r>
          </a:p>
          <a:p>
            <a:r>
              <a:rPr lang="en-US" altLang="zh-CN" sz="2800" dirty="0">
                <a:sym typeface="+mn-ea"/>
              </a:rPr>
              <a:t>I/0</a:t>
            </a:r>
            <a:r>
              <a:rPr lang="zh-CN" altLang="en-US" sz="2800" dirty="0">
                <a:sym typeface="+mn-ea"/>
              </a:rPr>
              <a:t>接口的三个基本功能模块：数据缓存、逻辑控制和外设连接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BD059-EBDF-4919-82BD-E2047E11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B6F5-27D8-419E-943C-D5E508D9386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AF73E-32E8-4894-8016-964C25EF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58962-30EB-4011-91A1-20F2A9B2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15F841-F14B-4C83-AF06-D4C77A2B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86" y="1309035"/>
            <a:ext cx="5810038" cy="29450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11CCD33-36A2-4839-935B-146ED87FD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一般的中断机制</a:t>
            </a:r>
            <a:endParaRPr lang="en-US" altLang="zh-CN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6651025B-6118-44A2-B5C6-27796180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525" y="4791075"/>
            <a:ext cx="1143000" cy="609600"/>
          </a:xfrm>
          <a:prstGeom prst="diamond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AutoShape 5">
            <a:extLst>
              <a:ext uri="{FF2B5EF4-FFF2-40B4-BE49-F238E27FC236}">
                <a16:creationId xmlns:a16="http://schemas.microsoft.com/office/drawing/2014/main" id="{505A38C1-2373-4B79-BD2F-9C7651372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4791075"/>
            <a:ext cx="1066800" cy="609600"/>
          </a:xfrm>
          <a:prstGeom prst="diamond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1" name="AutoShape 6">
            <a:extLst>
              <a:ext uri="{FF2B5EF4-FFF2-40B4-BE49-F238E27FC236}">
                <a16:creationId xmlns:a16="http://schemas.microsoft.com/office/drawing/2014/main" id="{D1D3F37A-0A96-4109-B419-C40A612B7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1666875"/>
            <a:ext cx="762000" cy="609600"/>
          </a:xfrm>
          <a:prstGeom prst="diamond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2" name="Rectangle 7">
            <a:extLst>
              <a:ext uri="{FF2B5EF4-FFF2-40B4-BE49-F238E27FC236}">
                <a16:creationId xmlns:a16="http://schemas.microsoft.com/office/drawing/2014/main" id="{9ACB6026-E439-4CF4-93D1-98EACA47B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1819275"/>
            <a:ext cx="5730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intr?</a:t>
            </a:r>
          </a:p>
        </p:txBody>
      </p:sp>
      <p:sp>
        <p:nvSpPr>
          <p:cNvPr id="45063" name="Line 8">
            <a:extLst>
              <a:ext uri="{FF2B5EF4-FFF2-40B4-BE49-F238E27FC236}">
                <a16:creationId xmlns:a16="http://schemas.microsoft.com/office/drawing/2014/main" id="{20B7F141-8170-4CAB-895A-143BC1758A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3488" y="1971675"/>
            <a:ext cx="611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4" name="Line 9">
            <a:extLst>
              <a:ext uri="{FF2B5EF4-FFF2-40B4-BE49-F238E27FC236}">
                <a16:creationId xmlns:a16="http://schemas.microsoft.com/office/drawing/2014/main" id="{717AFCBC-7F30-4497-AEFA-BDF2B4E8F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088" y="227647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5" name="Rectangle 10">
            <a:extLst>
              <a:ext uri="{FF2B5EF4-FFF2-40B4-BE49-F238E27FC236}">
                <a16:creationId xmlns:a16="http://schemas.microsoft.com/office/drawing/2014/main" id="{76350ED6-2A42-4267-A249-72B851FA6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288" y="2047875"/>
            <a:ext cx="279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6" name="Rectangle 11">
            <a:extLst>
              <a:ext uri="{FF2B5EF4-FFF2-40B4-BE49-F238E27FC236}">
                <a16:creationId xmlns:a16="http://schemas.microsoft.com/office/drawing/2014/main" id="{F598A0EE-62B8-4C4C-A8AD-CEDA8F9D1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2276475"/>
            <a:ext cx="258762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8" name="Line 13">
            <a:extLst>
              <a:ext uri="{FF2B5EF4-FFF2-40B4-BE49-F238E27FC236}">
                <a16:creationId xmlns:a16="http://schemas.microsoft.com/office/drawing/2014/main" id="{B859AC2B-D3F3-4B15-9254-A1468F9392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0563" y="3114675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9" name="Rectangle 14">
            <a:extLst>
              <a:ext uri="{FF2B5EF4-FFF2-40B4-BE49-F238E27FC236}">
                <a16:creationId xmlns:a16="http://schemas.microsoft.com/office/drawing/2014/main" id="{418D7236-1E2B-4D1E-8C5C-B3D46A8CE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88" y="2733675"/>
            <a:ext cx="279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0" name="Rectangle 15">
            <a:extLst>
              <a:ext uri="{FF2B5EF4-FFF2-40B4-BE49-F238E27FC236}">
                <a16:creationId xmlns:a16="http://schemas.microsoft.com/office/drawing/2014/main" id="{E0EA2CF2-37D5-4140-8A29-7B671D57A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886075"/>
            <a:ext cx="1131888" cy="52228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ignore</a:t>
            </a:r>
          </a:p>
        </p:txBody>
      </p:sp>
      <p:sp>
        <p:nvSpPr>
          <p:cNvPr id="45071" name="Line 16">
            <a:extLst>
              <a:ext uri="{FF2B5EF4-FFF2-40B4-BE49-F238E27FC236}">
                <a16:creationId xmlns:a16="http://schemas.microsoft.com/office/drawing/2014/main" id="{69A072B4-0787-44BA-B536-194DEABD2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648075"/>
            <a:ext cx="0" cy="306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2" name="Rectangle 17">
            <a:extLst>
              <a:ext uri="{FF2B5EF4-FFF2-40B4-BE49-F238E27FC236}">
                <a16:creationId xmlns:a16="http://schemas.microsoft.com/office/drawing/2014/main" id="{C7812728-09EB-4000-A2B3-BD3E6DDED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3597275"/>
            <a:ext cx="258762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3" name="Rectangle 18">
            <a:extLst>
              <a:ext uri="{FF2B5EF4-FFF2-40B4-BE49-F238E27FC236}">
                <a16:creationId xmlns:a16="http://schemas.microsoft.com/office/drawing/2014/main" id="{C11B8B9C-D756-42B7-AE98-B9CFB3DD7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3960813"/>
            <a:ext cx="1131887" cy="520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ack</a:t>
            </a:r>
          </a:p>
        </p:txBody>
      </p:sp>
      <p:sp>
        <p:nvSpPr>
          <p:cNvPr id="45074" name="Rectangle 19">
            <a:extLst>
              <a:ext uri="{FF2B5EF4-FFF2-40B4-BE49-F238E27FC236}">
                <a16:creationId xmlns:a16="http://schemas.microsoft.com/office/drawing/2014/main" id="{4160DA3C-648E-4663-B9ED-A216B3DB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613" y="4972050"/>
            <a:ext cx="8572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vector?</a:t>
            </a:r>
          </a:p>
        </p:txBody>
      </p:sp>
      <p:sp>
        <p:nvSpPr>
          <p:cNvPr id="45075" name="Line 20">
            <a:extLst>
              <a:ext uri="{FF2B5EF4-FFF2-40B4-BE49-F238E27FC236}">
                <a16:creationId xmlns:a16="http://schemas.microsoft.com/office/drawing/2014/main" id="{A33FE71B-E0C4-4B2A-A212-ED6F95EC4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288" y="5327650"/>
            <a:ext cx="0" cy="306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6" name="Rectangle 21">
            <a:extLst>
              <a:ext uri="{FF2B5EF4-FFF2-40B4-BE49-F238E27FC236}">
                <a16:creationId xmlns:a16="http://schemas.microsoft.com/office/drawing/2014/main" id="{9CF79A46-9278-407E-9F68-EACBD1DDE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5276850"/>
            <a:ext cx="258762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7" name="Line 22">
            <a:extLst>
              <a:ext uri="{FF2B5EF4-FFF2-40B4-BE49-F238E27FC236}">
                <a16:creationId xmlns:a16="http://schemas.microsoft.com/office/drawing/2014/main" id="{CB412A95-5132-47D8-BEAE-046E82F0A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288" y="4487863"/>
            <a:ext cx="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8" name="Line 24">
            <a:extLst>
              <a:ext uri="{FF2B5EF4-FFF2-40B4-BE49-F238E27FC236}">
                <a16:creationId xmlns:a16="http://schemas.microsoft.com/office/drawing/2014/main" id="{44499BEA-626B-40D1-8CB7-8C165962EE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0975" y="5084763"/>
            <a:ext cx="323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79" name="Rectangle 25">
            <a:extLst>
              <a:ext uri="{FF2B5EF4-FFF2-40B4-BE49-F238E27FC236}">
                <a16:creationId xmlns:a16="http://schemas.microsoft.com/office/drawing/2014/main" id="{A5A66EE4-6DAD-4082-B38B-6631A3820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4819650"/>
            <a:ext cx="279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0" name="Rectangle 26">
            <a:extLst>
              <a:ext uri="{FF2B5EF4-FFF2-40B4-BE49-F238E27FC236}">
                <a16:creationId xmlns:a16="http://schemas.microsoft.com/office/drawing/2014/main" id="{05C0491E-8905-4B7A-9F2F-688E5EAB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4972050"/>
            <a:ext cx="10033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timeout?</a:t>
            </a:r>
          </a:p>
        </p:txBody>
      </p:sp>
      <p:sp>
        <p:nvSpPr>
          <p:cNvPr id="45081" name="Line 27">
            <a:extLst>
              <a:ext uri="{FF2B5EF4-FFF2-40B4-BE49-F238E27FC236}">
                <a16:creationId xmlns:a16="http://schemas.microsoft.com/office/drawing/2014/main" id="{85B80B6D-CCB8-470C-A425-7B93FC221F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8950" y="509905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2" name="Rectangle 28">
            <a:extLst>
              <a:ext uri="{FF2B5EF4-FFF2-40B4-BE49-F238E27FC236}">
                <a16:creationId xmlns:a16="http://schemas.microsoft.com/office/drawing/2014/main" id="{C650BB95-0B4D-4B15-B398-89AF1D988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4819650"/>
            <a:ext cx="25876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3" name="Line 29">
            <a:extLst>
              <a:ext uri="{FF2B5EF4-FFF2-40B4-BE49-F238E27FC236}">
                <a16:creationId xmlns:a16="http://schemas.microsoft.com/office/drawing/2014/main" id="{9CA225AD-4730-49EA-9CC0-06AAFE0DA2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3850" y="4284663"/>
            <a:ext cx="0" cy="534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4" name="Rectangle 31">
            <a:extLst>
              <a:ext uri="{FF2B5EF4-FFF2-40B4-BE49-F238E27FC236}">
                <a16:creationId xmlns:a16="http://schemas.microsoft.com/office/drawing/2014/main" id="{DFEF32BB-7917-4E0B-AAD0-36F4E631F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4876800"/>
            <a:ext cx="1131888" cy="520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bus error</a:t>
            </a:r>
          </a:p>
        </p:txBody>
      </p:sp>
      <p:sp>
        <p:nvSpPr>
          <p:cNvPr id="45085" name="Rectangle 32">
            <a:extLst>
              <a:ext uri="{FF2B5EF4-FFF2-40B4-BE49-F238E27FC236}">
                <a16:creationId xmlns:a16="http://schemas.microsoft.com/office/drawing/2014/main" id="{1B46A4CA-0D9E-4A51-8138-CC0B9113E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5640388"/>
            <a:ext cx="1895475" cy="5207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call table[vector]</a:t>
            </a:r>
          </a:p>
        </p:txBody>
      </p:sp>
      <p:sp>
        <p:nvSpPr>
          <p:cNvPr id="45086" name="AutoShape 33">
            <a:extLst>
              <a:ext uri="{FF2B5EF4-FFF2-40B4-BE49-F238E27FC236}">
                <a16:creationId xmlns:a16="http://schemas.microsoft.com/office/drawing/2014/main" id="{351BA562-421D-44EF-90F0-FA55CB611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2581275"/>
            <a:ext cx="2120900" cy="1066800"/>
          </a:xfrm>
          <a:prstGeom prst="diamond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7" name="Rectangle 34">
            <a:extLst>
              <a:ext uri="{FF2B5EF4-FFF2-40B4-BE49-F238E27FC236}">
                <a16:creationId xmlns:a16="http://schemas.microsoft.com/office/drawing/2014/main" id="{780EFBBA-E67A-482D-ABEC-7147D5FE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2787650"/>
            <a:ext cx="1819275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ctr" defTabSz="917575" rtl="0" eaLnBrk="0" fontAlgn="base" latinLnBrk="0" hangingPunct="0">
              <a:lnSpc>
                <a:spcPct val="88000"/>
              </a:lnSpc>
              <a:spcBef>
                <a:spcPct val="43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owallia New" panose="020B0604020202020204" pitchFamily="34" charset="-34"/>
                <a:ea typeface="宋体" panose="02010600030101010101" pitchFamily="2" charset="-122"/>
                <a:cs typeface="Browallia New" panose="020B0604020202020204" pitchFamily="34" charset="-34"/>
              </a:rPr>
              <a:t>intr priority &gt; current priority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owallia New" panose="020B0604020202020204" pitchFamily="34" charset="-34"/>
                <a:ea typeface="宋体" panose="02010600030101010101" pitchFamily="2" charset="-122"/>
                <a:cs typeface="Browallia New" panose="020B0604020202020204" pitchFamily="34" charset="-34"/>
              </a:rPr>
              <a:t>?</a:t>
            </a:r>
          </a:p>
        </p:txBody>
      </p:sp>
      <p:sp>
        <p:nvSpPr>
          <p:cNvPr id="45088" name="Text Box 35">
            <a:extLst>
              <a:ext uri="{FF2B5EF4-FFF2-40B4-BE49-F238E27FC236}">
                <a16:creationId xmlns:a16="http://schemas.microsoft.com/office/drawing/2014/main" id="{0FF5186B-64DC-4361-9AA3-BB8A9A98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1546225"/>
            <a:ext cx="112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继续前台执行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89" name="Line 36">
            <a:extLst>
              <a:ext uri="{FF2B5EF4-FFF2-40B4-BE49-F238E27FC236}">
                <a16:creationId xmlns:a16="http://schemas.microsoft.com/office/drawing/2014/main" id="{ECD0BF96-C236-4984-AD3D-B8FE2645D9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33850" y="4292600"/>
            <a:ext cx="1152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90" name="Rectangle 37">
            <a:extLst>
              <a:ext uri="{FF2B5EF4-FFF2-40B4-BE49-F238E27FC236}">
                <a16:creationId xmlns:a16="http://schemas.microsoft.com/office/drawing/2014/main" id="{F9E85117-D8D6-4480-AEBC-1FA946E13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8" y="5613400"/>
            <a:ext cx="2794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defTabSz="9175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75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75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75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757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7575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33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91" name="Line 38">
            <a:extLst>
              <a:ext uri="{FF2B5EF4-FFF2-40B4-BE49-F238E27FC236}">
                <a16:creationId xmlns:a16="http://schemas.microsoft.com/office/drawing/2014/main" id="{ED069096-C256-43CD-89F4-777D08015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0975" y="4292600"/>
            <a:ext cx="0" cy="79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95" name="Line 29">
            <a:extLst>
              <a:ext uri="{FF2B5EF4-FFF2-40B4-BE49-F238E27FC236}">
                <a16:creationId xmlns:a16="http://schemas.microsoft.com/office/drawing/2014/main" id="{D126F975-F6AF-49D9-BB3F-327E168FD6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3850" y="5397500"/>
            <a:ext cx="0" cy="534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96" name="Line 29">
            <a:extLst>
              <a:ext uri="{FF2B5EF4-FFF2-40B4-BE49-F238E27FC236}">
                <a16:creationId xmlns:a16="http://schemas.microsoft.com/office/drawing/2014/main" id="{2C3E49B7-0245-4D7C-9874-97E4305BF0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33850" y="5949950"/>
            <a:ext cx="909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97" name="Line 29">
            <a:extLst>
              <a:ext uri="{FF2B5EF4-FFF2-40B4-BE49-F238E27FC236}">
                <a16:creationId xmlns:a16="http://schemas.microsoft.com/office/drawing/2014/main" id="{5E8163D7-82A6-4C21-8BB2-F5157DC191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3488" y="4295775"/>
            <a:ext cx="7937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F3652-E3E0-432D-B813-35AB9B5F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6689-A55D-435C-A6EF-1BC38635056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160F8-A932-492D-B8C3-BADD0D27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9904E8-C00D-4175-95BD-89F9D958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DAD6375-EDFE-4876-8445-D5A82DD92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中断开销</a:t>
            </a:r>
            <a:endParaRPr lang="en-US" altLang="zh-CN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89F83B5-9BAE-44F0-9F71-79024F363D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中断服务子例程执行的时间</a:t>
            </a:r>
            <a:endParaRPr lang="en-US" altLang="zh-CN"/>
          </a:p>
          <a:p>
            <a:r>
              <a:rPr lang="zh-CN" altLang="en-US"/>
              <a:t>中断机制的开销</a:t>
            </a:r>
            <a:endParaRPr lang="en-US" altLang="zh-CN"/>
          </a:p>
          <a:p>
            <a:r>
              <a:rPr lang="zh-CN" altLang="en-US"/>
              <a:t>寄存器存储</a:t>
            </a:r>
            <a:r>
              <a:rPr lang="en-US" altLang="zh-CN"/>
              <a:t>/</a:t>
            </a:r>
            <a:r>
              <a:rPr lang="zh-CN" altLang="en-US"/>
              <a:t>恢复</a:t>
            </a:r>
            <a:endParaRPr lang="en-US" altLang="zh-CN"/>
          </a:p>
          <a:p>
            <a:r>
              <a:rPr lang="zh-CN" altLang="en-US"/>
              <a:t>流水相关补偿</a:t>
            </a:r>
            <a:endParaRPr lang="en-US" altLang="zh-CN"/>
          </a:p>
          <a:p>
            <a:r>
              <a:rPr lang="en-US" altLang="zh-CN"/>
              <a:t>Cache</a:t>
            </a:r>
            <a:r>
              <a:rPr lang="zh-CN" altLang="en-US"/>
              <a:t>相关补偿</a:t>
            </a:r>
            <a:endParaRPr lang="en-US" alt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C41836-03E7-44F3-99D6-8ABC1431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E125-9912-4969-9EC9-7694F3413B2E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8B0131-D576-42C5-927F-670E32CE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D9DDC-926A-47D8-87DD-D45C5AF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I/O</a:t>
            </a:r>
            <a:r>
              <a:rPr lang="zh-CN" altLang="en-US" sz="4000" dirty="0"/>
              <a:t>接口传输对比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9A5444-BEF3-4872-A1CF-140FC9B2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0F4E-6ECE-4AB2-98D8-F34328CDB007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567AC-FB2C-4F81-9A94-321D1A1D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278D60-F77F-4A02-9082-407A0B2E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65075A-CC61-41CF-BB52-983E54BB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794"/>
            <a:ext cx="9144000" cy="36150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5.3 GPIO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526" y="1236846"/>
            <a:ext cx="8495030" cy="4451685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实现外设与</a:t>
            </a:r>
            <a:r>
              <a:rPr lang="en-US" altLang="zh-CN" sz="2800" dirty="0"/>
              <a:t>CPU</a:t>
            </a:r>
            <a:r>
              <a:rPr lang="zh-CN" altLang="en-US" sz="2800" dirty="0"/>
              <a:t>的连接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GPIO</a:t>
            </a:r>
            <a:r>
              <a:rPr lang="zh-CN" altLang="en-US" sz="2400" dirty="0"/>
              <a:t>，</a:t>
            </a:r>
            <a:r>
              <a:rPr lang="en-US" altLang="zh-CN" sz="2400" dirty="0"/>
              <a:t>General Purpose </a:t>
            </a:r>
            <a:r>
              <a:rPr lang="en-US" altLang="zh-CN" sz="2400" dirty="0" err="1"/>
              <a:t>Input/Output</a:t>
            </a:r>
            <a:r>
              <a:rPr lang="zh-CN" altLang="en-US" sz="2400" dirty="0"/>
              <a:t>，通用输入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输出接口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I/O</a:t>
            </a:r>
            <a:r>
              <a:rPr lang="zh-CN" altLang="en-US" sz="2400" dirty="0"/>
              <a:t>接口的功能一般固定，</a:t>
            </a:r>
            <a:r>
              <a:rPr lang="en-US" altLang="zh-CN" sz="2400" dirty="0"/>
              <a:t>GPIO</a:t>
            </a:r>
            <a:r>
              <a:rPr lang="zh-CN" altLang="en-US" sz="2400" dirty="0"/>
              <a:t>可通过寄存器配置和编程实现功能复用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GPIO</a:t>
            </a:r>
            <a:r>
              <a:rPr lang="zh-CN" altLang="en-US" sz="2400" dirty="0"/>
              <a:t>端口对应微处理器的一组引脚，</a:t>
            </a:r>
            <a:r>
              <a:rPr lang="en-US" altLang="zh-CN" sz="2400" dirty="0"/>
              <a:t>GPIO</a:t>
            </a:r>
            <a:r>
              <a:rPr lang="zh-CN" altLang="en-US" sz="2400" dirty="0"/>
              <a:t>的功能通过一组寄存器来配置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2CFA6-01A6-4FCB-BDE2-9AA36B3D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1A74-FF90-4713-9439-8E4575B5C25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AA1C8-9DE3-4B33-92A6-4DD614A3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GPIO</a:t>
            </a:r>
            <a:r>
              <a:rPr lang="zh-CN" altLang="en-US" sz="3600" dirty="0"/>
              <a:t>端口内部结构图</a:t>
            </a:r>
            <a:endParaRPr lang="en-US" altLang="zh-CN" sz="36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33B34F-BA9C-412A-93AA-B973F0A0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FAA9D-1C4B-4C4E-9C6F-F77DD735EA10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5574EC-8D19-447A-97C5-4AA516C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2BB202-B622-4855-BDFC-27C1ADCF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6" y="1202662"/>
            <a:ext cx="8458200" cy="490711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例：</a:t>
            </a:r>
            <a:r>
              <a:rPr lang="en-US" altLang="zh-CN" sz="3600" dirty="0"/>
              <a:t>Cortex-M4</a:t>
            </a:r>
            <a:r>
              <a:rPr lang="zh-CN" altLang="en-US" sz="3600" dirty="0"/>
              <a:t>的</a:t>
            </a:r>
            <a:r>
              <a:rPr lang="en-US" altLang="zh-CN" sz="3600" dirty="0"/>
              <a:t>GPIO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201019"/>
            <a:ext cx="8495030" cy="3956685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端口寄存器功能表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</a:t>
            </a:r>
            <a:endParaRPr lang="zh-CN" altLang="en-US" sz="1200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5" y="2096502"/>
            <a:ext cx="8534879" cy="322145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24B47-5333-4BE2-9D1C-1F271EA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FC8A-3419-407B-90AC-E7822DEF4B2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1BE021-AAC6-4F49-B0C7-8DE45B25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GPIO</a:t>
            </a:r>
            <a:r>
              <a:rPr lang="zh-CN" altLang="en-US" sz="3600" dirty="0"/>
              <a:t>功能特点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8280" y="1434248"/>
            <a:ext cx="8727440" cy="44965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输出状态：推挽、开漏，上拉</a:t>
            </a:r>
            <a:r>
              <a:rPr lang="en-US" altLang="zh-CN" sz="2400" dirty="0"/>
              <a:t>/</a:t>
            </a:r>
            <a:r>
              <a:rPr lang="zh-CN" altLang="en-US" sz="2400" dirty="0"/>
              <a:t>下拉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 输入状态：浮动、</a:t>
            </a:r>
            <a:r>
              <a:rPr lang="zh-CN" altLang="en-US" sz="2400" dirty="0">
                <a:sym typeface="+mn-ea"/>
              </a:rPr>
              <a:t>上拉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下拉、模拟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 数据从输出数据寄存器（</a:t>
            </a:r>
            <a:r>
              <a:rPr lang="en-US" altLang="zh-CN" sz="2400" dirty="0" err="1">
                <a:sym typeface="+mn-ea"/>
              </a:rPr>
              <a:t>GPIOx_ODR</a:t>
            </a:r>
            <a:r>
              <a:rPr lang="zh-CN" altLang="en-US" sz="2400" dirty="0">
                <a:sym typeface="+mn-ea"/>
              </a:rPr>
              <a:t>）或外设（复用功能输出）输出</a:t>
            </a:r>
            <a:endParaRPr lang="zh-CN" altLang="en-US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输入数据到输入数据寄存器</a:t>
            </a:r>
            <a:r>
              <a:rPr lang="zh-CN" altLang="en-US" sz="2400" dirty="0">
                <a:sym typeface="+mn-ea"/>
              </a:rPr>
              <a:t>（GPIOx_</a:t>
            </a:r>
            <a:r>
              <a:rPr lang="en-US" altLang="zh-CN" sz="2400" dirty="0">
                <a:sym typeface="+mn-ea"/>
              </a:rPr>
              <a:t>I</a:t>
            </a:r>
            <a:r>
              <a:rPr lang="zh-CN" altLang="en-US" sz="2400" dirty="0">
                <a:sym typeface="+mn-ea"/>
              </a:rPr>
              <a:t>DR）或外设（复用功能输入）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端口速度可配置</a:t>
            </a:r>
          </a:p>
          <a:p>
            <a:pPr algn="just"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 位设置和位复位寄存器（GPIOx_</a:t>
            </a:r>
            <a:r>
              <a:rPr lang="en-US" altLang="zh-CN" sz="2400" dirty="0">
                <a:sym typeface="+mn-ea"/>
              </a:rPr>
              <a:t>BSRR</a:t>
            </a:r>
            <a:r>
              <a:rPr lang="zh-CN" altLang="en-US" sz="2400" dirty="0">
                <a:sym typeface="+mn-ea"/>
              </a:rPr>
              <a:t>），可按位写入</a:t>
            </a:r>
            <a:r>
              <a:rPr lang="en-US" altLang="zh-CN" sz="2400" dirty="0" err="1">
                <a:sym typeface="+mn-ea"/>
              </a:rPr>
              <a:t>GPIOx_ODR</a:t>
            </a:r>
            <a:r>
              <a:rPr lang="zh-CN" altLang="en-US" sz="2400" dirty="0">
                <a:sym typeface="+mn-ea"/>
              </a:rPr>
              <a:t>寄存器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F5629-718D-4686-8039-DECDF721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F86F7-81DB-445C-8D32-66725E525E3E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0D587-2F27-45CD-A5E4-D8219A63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GPIO</a:t>
            </a:r>
            <a:r>
              <a:rPr lang="zh-CN" altLang="en-US" sz="3600" dirty="0"/>
              <a:t>功能特点</a:t>
            </a:r>
            <a:r>
              <a:rPr lang="en-US" altLang="zh-CN" sz="3600" dirty="0"/>
              <a:t>(</a:t>
            </a:r>
            <a:r>
              <a:rPr lang="zh-CN" altLang="en-US" sz="3600" dirty="0"/>
              <a:t>续）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8280" y="1205070"/>
            <a:ext cx="8727440" cy="2470698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ym typeface="+mn-ea"/>
              </a:rPr>
              <a:t>可通过配置锁定寄存器（GPIOx_</a:t>
            </a:r>
            <a:r>
              <a:rPr lang="en-US" altLang="zh-CN" sz="2000" dirty="0">
                <a:sym typeface="+mn-ea"/>
              </a:rPr>
              <a:t>LCKR</a:t>
            </a:r>
            <a:r>
              <a:rPr lang="zh-CN" altLang="en-US" sz="2000" dirty="0">
                <a:sym typeface="+mn-ea"/>
              </a:rPr>
              <a:t>）锁定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en-US" sz="2000" dirty="0">
                <a:sym typeface="+mn-ea"/>
              </a:rPr>
              <a:t>配置</a:t>
            </a:r>
          </a:p>
          <a:p>
            <a:pPr algn="just">
              <a:lnSpc>
                <a:spcPct val="100000"/>
              </a:lnSpc>
            </a:pPr>
            <a:r>
              <a:rPr lang="zh-CN" altLang="en-US" sz="2000" dirty="0">
                <a:sym typeface="+mn-ea"/>
              </a:rPr>
              <a:t> 可实现</a:t>
            </a:r>
            <a:r>
              <a:rPr lang="en-US" altLang="zh-CN" sz="2000" dirty="0">
                <a:sym typeface="+mn-ea"/>
              </a:rPr>
              <a:t>ADC</a:t>
            </a:r>
            <a:r>
              <a:rPr lang="zh-CN" altLang="en-US" sz="2000" dirty="0">
                <a:sym typeface="+mn-ea"/>
              </a:rPr>
              <a:t>和</a:t>
            </a:r>
            <a:r>
              <a:rPr lang="en-US" altLang="zh-CN" sz="2000" dirty="0">
                <a:sym typeface="+mn-ea"/>
              </a:rPr>
              <a:t>DAC</a:t>
            </a:r>
            <a:r>
              <a:rPr lang="zh-CN" altLang="en-US" sz="2000" dirty="0">
                <a:sym typeface="+mn-ea"/>
              </a:rPr>
              <a:t>模拟信号输入输出</a:t>
            </a:r>
          </a:p>
          <a:p>
            <a:pPr algn="just">
              <a:lnSpc>
                <a:spcPct val="100000"/>
              </a:lnSpc>
            </a:pPr>
            <a:r>
              <a:rPr lang="zh-CN" altLang="en-US" sz="2000" dirty="0">
                <a:sym typeface="+mn-ea"/>
              </a:rPr>
              <a:t> 复用功能输入</a:t>
            </a:r>
            <a:r>
              <a:rPr lang="en-US" altLang="zh-CN" sz="2000" dirty="0">
                <a:sym typeface="+mn-ea"/>
              </a:rPr>
              <a:t>/</a:t>
            </a:r>
            <a:r>
              <a:rPr lang="zh-CN" altLang="en-US" sz="2000" dirty="0">
                <a:sym typeface="+mn-ea"/>
              </a:rPr>
              <a:t>输出选择寄存器（每个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en-US" sz="2000" dirty="0">
                <a:sym typeface="+mn-ea"/>
              </a:rPr>
              <a:t>端口最多支持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个</a:t>
            </a:r>
            <a:r>
              <a:rPr lang="en-US" altLang="zh-CN" sz="2000" dirty="0">
                <a:sym typeface="+mn-ea"/>
              </a:rPr>
              <a:t>AFS</a:t>
            </a:r>
            <a:r>
              <a:rPr lang="zh-CN" altLang="en-US" sz="2000" dirty="0">
                <a:sym typeface="+mn-ea"/>
              </a:rPr>
              <a:t>复用功能）</a:t>
            </a:r>
          </a:p>
          <a:p>
            <a:pPr algn="just">
              <a:lnSpc>
                <a:spcPct val="100000"/>
              </a:lnSpc>
            </a:pPr>
            <a:r>
              <a:rPr lang="zh-CN" altLang="en-US" sz="2000" dirty="0">
                <a:sym typeface="+mn-ea"/>
              </a:rPr>
              <a:t> 可实现每两个时钟周期快速改变切换</a:t>
            </a:r>
          </a:p>
          <a:p>
            <a:pPr algn="just">
              <a:lnSpc>
                <a:spcPct val="100000"/>
              </a:lnSpc>
            </a:pPr>
            <a:r>
              <a:rPr lang="zh-CN" altLang="en-US" sz="2000" dirty="0">
                <a:sym typeface="+mn-ea"/>
              </a:rPr>
              <a:t> 高度灵活的引脚复用功能，允许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en-US" sz="2000" dirty="0">
                <a:sym typeface="+mn-ea"/>
              </a:rPr>
              <a:t>引脚使用</a:t>
            </a:r>
            <a:r>
              <a:rPr lang="en-US" altLang="zh-CN" sz="2000" dirty="0">
                <a:sym typeface="+mn-ea"/>
              </a:rPr>
              <a:t>GPIO</a:t>
            </a:r>
            <a:r>
              <a:rPr lang="zh-CN" altLang="en-US" sz="2000" dirty="0">
                <a:sym typeface="+mn-ea"/>
              </a:rPr>
              <a:t>或几种外设功能之一</a:t>
            </a:r>
          </a:p>
          <a:p>
            <a:pPr marL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F5629-718D-4686-8039-DECDF721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F86F7-81DB-445C-8D32-66725E525E3E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0D587-2F27-45CD-A5E4-D8219A63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72BF6C-D8EA-49F6-8875-18DF65DB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1" y="3842976"/>
            <a:ext cx="7472153" cy="235527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FD853C-3496-4551-B61F-69245611EC82}"/>
              </a:ext>
            </a:extLst>
          </p:cNvPr>
          <p:cNvCxnSpPr/>
          <p:nvPr/>
        </p:nvCxnSpPr>
        <p:spPr>
          <a:xfrm>
            <a:off x="3730268" y="4753669"/>
            <a:ext cx="7387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FAA40CD-3FFD-4455-8490-A0979B51FFD5}"/>
              </a:ext>
            </a:extLst>
          </p:cNvPr>
          <p:cNvCxnSpPr/>
          <p:nvPr/>
        </p:nvCxnSpPr>
        <p:spPr>
          <a:xfrm>
            <a:off x="3713110" y="5765968"/>
            <a:ext cx="7387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110572-2DAD-4E4C-96B4-9CCFF8EEAEE9}"/>
              </a:ext>
            </a:extLst>
          </p:cNvPr>
          <p:cNvCxnSpPr>
            <a:cxnSpLocks/>
          </p:cNvCxnSpPr>
          <p:nvPr/>
        </p:nvCxnSpPr>
        <p:spPr>
          <a:xfrm>
            <a:off x="5605817" y="4960569"/>
            <a:ext cx="14611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D539B02-5FEC-4388-8A33-D418D61B8A44}"/>
              </a:ext>
            </a:extLst>
          </p:cNvPr>
          <p:cNvCxnSpPr>
            <a:cxnSpLocks/>
          </p:cNvCxnSpPr>
          <p:nvPr/>
        </p:nvCxnSpPr>
        <p:spPr>
          <a:xfrm>
            <a:off x="5549621" y="6093981"/>
            <a:ext cx="14611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65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96" y="90488"/>
            <a:ext cx="8672242" cy="1026534"/>
          </a:xfrm>
        </p:spPr>
        <p:txBody>
          <a:bodyPr/>
          <a:lstStyle/>
          <a:p>
            <a:r>
              <a:rPr lang="en-US" altLang="zh-CN" sz="4000" dirty="0"/>
              <a:t>5.4 </a:t>
            </a:r>
            <a:r>
              <a:rPr lang="zh-CN" altLang="en-US" sz="4000" dirty="0"/>
              <a:t>通信接口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562" y="1005728"/>
            <a:ext cx="8671941" cy="4356847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用于实现外设与处理器之间的交互</a:t>
            </a:r>
            <a:endParaRPr lang="en-US" altLang="zh-CN" sz="2800" dirty="0"/>
          </a:p>
          <a:p>
            <a:pPr lvl="1"/>
            <a:r>
              <a:rPr lang="en-US" altLang="zh-CN" sz="2400" dirty="0"/>
              <a:t>UART</a:t>
            </a:r>
            <a:r>
              <a:rPr lang="zh-CN" altLang="en-US" sz="2400" dirty="0"/>
              <a:t>、</a:t>
            </a:r>
            <a:r>
              <a:rPr lang="en-US" altLang="zh-CN" sz="2400" dirty="0"/>
              <a:t>SPI</a:t>
            </a:r>
            <a:r>
              <a:rPr lang="zh-CN" altLang="en-US" sz="2400" dirty="0"/>
              <a:t>和</a:t>
            </a:r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 lvl="1"/>
            <a:r>
              <a:rPr lang="zh-CN" altLang="en-US" sz="2400" dirty="0"/>
              <a:t>与 </a:t>
            </a:r>
            <a:r>
              <a:rPr lang="en-US" altLang="zh-CN" sz="2400" dirty="0"/>
              <a:t>GPIO </a:t>
            </a:r>
            <a:r>
              <a:rPr lang="zh-CN" altLang="en-US" sz="2400" dirty="0"/>
              <a:t>的区别主要体现在通信时序、速度等方面</a:t>
            </a:r>
            <a:endParaRPr lang="en-US" altLang="zh-CN" sz="2400" dirty="0"/>
          </a:p>
          <a:p>
            <a:r>
              <a:rPr lang="zh-CN" altLang="en-US" sz="2800" dirty="0"/>
              <a:t>通信接口的分类</a:t>
            </a:r>
            <a:endParaRPr lang="en-US" altLang="zh-CN" sz="2800" dirty="0"/>
          </a:p>
          <a:p>
            <a:pPr lvl="1"/>
            <a:r>
              <a:rPr lang="zh-CN" altLang="en-US" sz="2400" dirty="0"/>
              <a:t>并行</a:t>
            </a:r>
            <a:r>
              <a:rPr lang="en-US" altLang="zh-CN" sz="2400" dirty="0"/>
              <a:t>/</a:t>
            </a:r>
            <a:r>
              <a:rPr lang="zh-CN" altLang="en-US" sz="2400" dirty="0"/>
              <a:t>串行通信</a:t>
            </a:r>
            <a:endParaRPr lang="en-US" altLang="zh-CN" sz="2400" dirty="0"/>
          </a:p>
          <a:p>
            <a:pPr lvl="2"/>
            <a:r>
              <a:rPr lang="zh-CN" altLang="en-US" sz="2000" dirty="0"/>
              <a:t>并行通信：外设和微处理器之间存在多根数据传输线，数据的多个比特位可同时传输，例如</a:t>
            </a:r>
            <a:r>
              <a:rPr lang="en-US" altLang="zh-CN" sz="2000" dirty="0"/>
              <a:t>IEEE1284</a:t>
            </a:r>
            <a:r>
              <a:rPr lang="zh-CN" altLang="en-US" sz="2000" dirty="0"/>
              <a:t>，主要用于点阵式打印机和绘图仪</a:t>
            </a:r>
            <a:endParaRPr lang="en-US" altLang="zh-CN" sz="2000" dirty="0"/>
          </a:p>
          <a:p>
            <a:pPr lvl="2"/>
            <a:r>
              <a:rPr lang="zh-CN" altLang="en-US" sz="2000" dirty="0"/>
              <a:t>串行通信：外设和微处理器之间仅存在一根数据传输线，数据必须按照顺序一位位传输，例如</a:t>
            </a:r>
            <a:r>
              <a:rPr lang="en-US" altLang="zh-CN" sz="2000" dirty="0"/>
              <a:t>USB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BC4AB-0F7C-4EA6-9D77-5ABE5B35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1264-4959-4847-8D64-B3F5A87049F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5A63A-CFE3-426A-B2F7-14B42382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AEEEC-CFAA-400C-85DF-511FE12C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4D49EE-FDB7-46D7-B613-82823E7D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18" y="5104559"/>
            <a:ext cx="2628900" cy="1495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7762FC-F384-46B0-A0C9-1F7E75BE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4778188"/>
            <a:ext cx="1140014" cy="19893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通信接口的分类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同步</a:t>
            </a:r>
            <a:r>
              <a:rPr lang="en-US" altLang="zh-CN" sz="2800" dirty="0"/>
              <a:t>/</a:t>
            </a:r>
            <a:r>
              <a:rPr lang="zh-CN" altLang="en-US" sz="2800" dirty="0"/>
              <a:t>异步通信</a:t>
            </a:r>
            <a:endParaRPr lang="en-US" altLang="zh-CN" sz="2800" dirty="0"/>
          </a:p>
          <a:p>
            <a:pPr lvl="1"/>
            <a:r>
              <a:rPr lang="zh-CN" altLang="en-US" sz="2400" dirty="0"/>
              <a:t>同步通信：外设和微处理器之间有同步时钟，两者之间的数据传输受同步时钟的控制</a:t>
            </a:r>
            <a:endParaRPr lang="en-US" altLang="zh-CN" sz="2400" dirty="0"/>
          </a:p>
          <a:p>
            <a:pPr lvl="2"/>
            <a:r>
              <a:rPr lang="zh-CN" altLang="en-US" sz="2000" dirty="0"/>
              <a:t>采用阻塞模式，发送方发出数据后需接收到接收方响应后才发送下一个数据</a:t>
            </a:r>
            <a:endParaRPr lang="en-US" altLang="zh-CN" sz="2000" dirty="0"/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IEEE1588</a:t>
            </a:r>
            <a:r>
              <a:rPr lang="zh-CN" altLang="en-US" sz="2000" dirty="0"/>
              <a:t>标准，</a:t>
            </a:r>
            <a:r>
              <a:rPr lang="en-US" altLang="zh-CN" sz="2000" dirty="0"/>
              <a:t>SPI</a:t>
            </a:r>
            <a:r>
              <a:rPr lang="zh-CN" altLang="en-US" sz="2000" dirty="0"/>
              <a:t>，</a:t>
            </a:r>
            <a:r>
              <a:rPr lang="en-US" altLang="zh-CN" sz="2000" dirty="0"/>
              <a:t>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</a:p>
          <a:p>
            <a:pPr lvl="1"/>
            <a:r>
              <a:rPr lang="zh-CN" altLang="en-US" sz="2400" dirty="0"/>
              <a:t>异步通信：外设和微处理器之间没有同步时钟，借助缓存进行数据传输</a:t>
            </a:r>
            <a:endParaRPr lang="en-US" altLang="zh-CN" sz="2400" dirty="0"/>
          </a:p>
          <a:p>
            <a:pPr lvl="2"/>
            <a:r>
              <a:rPr lang="zh-CN" altLang="en-US" sz="2000" dirty="0"/>
              <a:t>异步通信过程中，通信双方必须约定</a:t>
            </a:r>
            <a:r>
              <a:rPr lang="zh-CN" altLang="en-US" sz="2000" b="1" dirty="0">
                <a:solidFill>
                  <a:srgbClr val="0070C0"/>
                </a:solidFill>
              </a:rPr>
              <a:t>通信协议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0070C0"/>
                </a:solidFill>
              </a:rPr>
              <a:t>传输速率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lvl="2"/>
            <a:r>
              <a:rPr lang="zh-CN" altLang="en-US" sz="2000" dirty="0"/>
              <a:t>采用非阻塞模式，即发送方发出数据后，无需等待接收方响应便可直接发送下一个数据</a:t>
            </a:r>
            <a:endParaRPr lang="en-US" altLang="zh-CN" sz="2000" dirty="0"/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UART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80D04-F047-42DC-B472-E154B0BC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5110-8CEB-4690-94B9-49180E2F6AE7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5588B6-01E8-45C5-BDCB-06B6709E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E5F2A-A562-47D9-B78E-B99926F9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35660"/>
            <a:ext cx="8672195" cy="4937125"/>
          </a:xfrm>
        </p:spPr>
        <p:txBody>
          <a:bodyPr/>
          <a:lstStyle/>
          <a:p>
            <a:r>
              <a:rPr lang="zh-CN" altLang="en-US" sz="2800" dirty="0">
                <a:sym typeface="+mn-ea"/>
              </a:rPr>
              <a:t>数据缓存功能模块：负责</a:t>
            </a:r>
            <a:r>
              <a:rPr lang="en-US" altLang="zh-CN" sz="2800" dirty="0">
                <a:sym typeface="+mn-ea"/>
              </a:rPr>
              <a:t>I/O</a:t>
            </a:r>
            <a:r>
              <a:rPr lang="zh-CN" altLang="en-US" sz="2800" dirty="0">
                <a:sym typeface="+mn-ea"/>
              </a:rPr>
              <a:t>交互过程的控制、记录和数据的存储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>
                <a:sym typeface="+mn-ea"/>
              </a:rPr>
              <a:t>数据寄存器：存放交互过程中需传输的数据</a:t>
            </a:r>
          </a:p>
          <a:p>
            <a:pPr lvl="1"/>
            <a:r>
              <a:rPr lang="zh-CN" altLang="en-US" sz="2400" dirty="0">
                <a:sym typeface="+mn-ea"/>
              </a:rPr>
              <a:t>控制寄存器：存放外设、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接口的控制命令</a:t>
            </a:r>
          </a:p>
          <a:p>
            <a:pPr lvl="1"/>
            <a:r>
              <a:rPr lang="zh-CN" altLang="en-US" sz="2400" dirty="0">
                <a:sym typeface="+mn-ea"/>
              </a:rPr>
              <a:t>状态寄存器：记录外设、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接口的状态信息</a:t>
            </a:r>
            <a:endParaRPr lang="en-US" altLang="zh-CN" sz="24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8C202-2156-4A87-96E9-74294483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3D24-5DD7-4272-81F6-8C8E412D686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55A5-9214-4C3C-B1BF-E6867E74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F9BA-776F-434B-8573-F20F4FEF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0C34C6-8B65-4104-9979-830E2920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603" y="4419899"/>
            <a:ext cx="1517281" cy="1323009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CPU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765A915-E4D2-48FC-91D0-AEB84AF42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831" y="5149109"/>
            <a:ext cx="68967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4390DC-E3C8-4A54-BCD4-04A020535613}"/>
              </a:ext>
            </a:extLst>
          </p:cNvPr>
          <p:cNvGrpSpPr/>
          <p:nvPr/>
        </p:nvGrpSpPr>
        <p:grpSpPr>
          <a:xfrm>
            <a:off x="3403504" y="4261647"/>
            <a:ext cx="3616835" cy="1984513"/>
            <a:chOff x="3403504" y="4261647"/>
            <a:chExt cx="3616835" cy="1984513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116731E-4821-4CC4-ACFB-2E529587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504" y="4261647"/>
              <a:ext cx="3616835" cy="198451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FCDADE1-1C29-44D7-80E9-7686AEEDB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907" y="4442058"/>
              <a:ext cx="1520596" cy="4322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Status reg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85D02E61-0D13-4AAF-8F2D-1F9D7E1DA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506" y="5588457"/>
              <a:ext cx="1579585" cy="4583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Data reg</a:t>
              </a: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89C1BEED-BB68-421B-9974-E674082261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0748" y="4840100"/>
              <a:ext cx="1743966" cy="8276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mechanism</a:t>
              </a: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5038F6B1-987C-4622-81D3-6540376C3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4091" y="4742741"/>
              <a:ext cx="344836" cy="180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17E157E2-AC85-44DD-9CC2-57D593D32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34091" y="5464382"/>
              <a:ext cx="344836" cy="2405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F973676A-39A0-4F24-9DBD-24E5B863F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2103" y="4727149"/>
              <a:ext cx="413804" cy="420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9402A6B0-CA93-4331-9B78-995A74D34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2103" y="5148106"/>
              <a:ext cx="413804" cy="601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13AEE4A7-5A0B-4A37-9EAC-A5F73500F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468" y="5021898"/>
              <a:ext cx="1579585" cy="420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Control reg</a:t>
              </a: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27DF3C09-2AF8-468D-A50B-EED0B5CF5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0542" y="5174730"/>
              <a:ext cx="4153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3D4C25FA-5C89-47CA-B97C-D5003C914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1536" y="5174730"/>
              <a:ext cx="3448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34" y="88847"/>
            <a:ext cx="8672242" cy="1026534"/>
          </a:xfrm>
        </p:spPr>
        <p:txBody>
          <a:bodyPr/>
          <a:lstStyle/>
          <a:p>
            <a:pPr algn="l"/>
            <a:r>
              <a:rPr lang="zh-CN" altLang="en-US" sz="4000" dirty="0"/>
              <a:t>通信接口的分类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22" y="1012766"/>
            <a:ext cx="8419465" cy="456184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</a:pPr>
            <a:r>
              <a:rPr lang="zh-CN" altLang="en-US" sz="2800" dirty="0"/>
              <a:t>单工</a:t>
            </a:r>
            <a:r>
              <a:rPr lang="en-US" altLang="zh-CN" sz="2800" dirty="0"/>
              <a:t>/</a:t>
            </a:r>
            <a:r>
              <a:rPr lang="zh-CN" altLang="en-US" sz="2800" dirty="0"/>
              <a:t>半双工</a:t>
            </a:r>
            <a:r>
              <a:rPr lang="en-US" altLang="zh-CN" sz="2800" dirty="0"/>
              <a:t>/</a:t>
            </a:r>
            <a:r>
              <a:rPr lang="zh-CN" altLang="en-US" sz="2800" dirty="0"/>
              <a:t>全双工通信（按照传输方向）</a:t>
            </a:r>
            <a:endParaRPr lang="en-US" altLang="zh-CN" sz="2000" dirty="0"/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单工制式：数据只能从发送方往接收方传输</a:t>
            </a:r>
            <a:endParaRPr lang="en-US" altLang="zh-CN" sz="2400" dirty="0"/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半双工制式：数据能在发送接收方之间双向传输，但在任何时刻数据只能一个方向传输，例如</a:t>
            </a:r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</a:p>
          <a:p>
            <a:pPr marL="274320" lvl="1" indent="0">
              <a:spcBef>
                <a:spcPts val="600"/>
              </a:spcBef>
            </a:pPr>
            <a:r>
              <a:rPr lang="zh-CN" altLang="en-US" sz="2400" dirty="0"/>
              <a:t>全双工制式：接收和发送数据占用不同的线路，数据可同时在两个方向传输，例如</a:t>
            </a:r>
            <a:r>
              <a:rPr lang="en-US" altLang="zh-CN" sz="2400" dirty="0"/>
              <a:t>UART</a:t>
            </a:r>
            <a:endParaRPr lang="zh-CN" altLang="en-US" sz="2400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4B4C94-F107-408D-99A1-4EF964A1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6028-4619-4AD5-81AC-ECB67EBC2EC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7D00C9-743F-4006-B93D-6DF10FFC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B40B9-6BD0-4BAE-BF37-98E415DC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8B4A31-AB12-4AA8-AA03-C773FF8A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72242"/>
            <a:ext cx="3481387" cy="6469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020BFE-5303-4D59-963A-51DE04F1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70643"/>
            <a:ext cx="3288325" cy="10874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302451-1218-411D-A96A-1402DA117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80" y="5386561"/>
            <a:ext cx="3912813" cy="131651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UART</a:t>
            </a:r>
            <a:r>
              <a:rPr lang="zh-CN" altLang="en-US" sz="3200" dirty="0"/>
              <a:t>、</a:t>
            </a:r>
            <a:r>
              <a:rPr lang="en-US" altLang="zh-CN" sz="3200" dirty="0"/>
              <a:t>SPI</a:t>
            </a:r>
            <a:r>
              <a:rPr lang="zh-CN" altLang="en-US" sz="3200" dirty="0"/>
              <a:t>和</a:t>
            </a:r>
            <a:r>
              <a:rPr lang="en-US" altLang="zh-CN" sz="3200" dirty="0"/>
              <a:t>I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C</a:t>
            </a:r>
            <a:r>
              <a:rPr lang="zh-CN" altLang="en-US" sz="3200" dirty="0"/>
              <a:t>特征比较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AD6A6-67A5-40EE-9145-D074D84E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1486-2914-40AB-B869-F5B32A7B2F1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086879-5A50-449A-AC6B-FD001CBB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284F99-5FB9-4B50-8EB6-74368BD9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0103AA-5582-4B72-8AA2-9D1F6410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985962"/>
            <a:ext cx="894397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12581"/>
          </a:xfrm>
        </p:spPr>
        <p:txBody>
          <a:bodyPr/>
          <a:lstStyle/>
          <a:p>
            <a:r>
              <a:rPr lang="zh-CN" altLang="en-US" sz="4000" dirty="0"/>
              <a:t>串行通信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1051075"/>
            <a:ext cx="8672195" cy="53219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使用方便、成本低廉、编程简单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各微处理器提供的常见串行通信接口：如</a:t>
            </a:r>
            <a:r>
              <a:rPr lang="en-US" altLang="zh-CN" sz="2400" dirty="0"/>
              <a:t>UART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STM32</a:t>
            </a:r>
            <a:r>
              <a:rPr lang="zh-CN" altLang="en-US" sz="2400" dirty="0"/>
              <a:t>系列微处理器提供：</a:t>
            </a:r>
            <a:r>
              <a:rPr lang="en-US" altLang="zh-CN" sz="2400" dirty="0"/>
              <a:t>UART</a:t>
            </a:r>
            <a:r>
              <a:rPr lang="zh-CN" altLang="en-US" sz="2400" dirty="0"/>
              <a:t>和</a:t>
            </a:r>
            <a:r>
              <a:rPr lang="en-US" altLang="zh-CN" sz="2400" dirty="0"/>
              <a:t>USART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7" y="2641071"/>
            <a:ext cx="8164521" cy="194685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EACFFC-10A7-4A26-BCA0-108852CC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B771-769E-489E-B775-FAED45BB5FB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CBDF0F-F079-4160-85EE-CD512ADB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91C19C-66D6-4877-AE35-92A0BA58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EEBA5-1E57-402B-9C83-F7412A7C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05" y="4901574"/>
            <a:ext cx="1452843" cy="820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D062D4B-D192-4D57-8512-452EF7DAF089}"/>
              </a:ext>
            </a:extLst>
          </p:cNvPr>
          <p:cNvSpPr txBox="1"/>
          <p:nvPr/>
        </p:nvSpPr>
        <p:spPr>
          <a:xfrm>
            <a:off x="2530405" y="580901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工业控制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RS-232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口一般只使用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三条线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串行通信过程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1337944"/>
            <a:ext cx="7982035" cy="427396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810A3-82C2-47C9-B068-ED452572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E1A1-F4E1-45A5-AED4-07245DFA907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2EB2C-6A43-4158-8C6A-51D44392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BA1209-2905-4F5E-90DD-55D5E3AA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37945"/>
            <a:ext cx="8672195" cy="5321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/>
              <a:t>支持全双工、异步通信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采用分数波特率发生器，可编程配置，最高可支持</a:t>
            </a:r>
            <a:r>
              <a:rPr lang="en-US" altLang="zh-CN" sz="2400" dirty="0"/>
              <a:t>10.5Mb/s</a:t>
            </a:r>
            <a:r>
              <a:rPr lang="zh-CN" altLang="en-US" sz="2400" dirty="0"/>
              <a:t>波特率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可编程配置的数据字长度（</a:t>
            </a:r>
            <a:r>
              <a:rPr lang="en-US" altLang="zh-CN" sz="2400" dirty="0"/>
              <a:t>8 </a:t>
            </a:r>
            <a:r>
              <a:rPr lang="zh-CN" altLang="en-US" sz="2400" dirty="0"/>
              <a:t>位或 </a:t>
            </a:r>
            <a:r>
              <a:rPr lang="en-US" altLang="zh-CN" sz="2400" dirty="0"/>
              <a:t>9 </a:t>
            </a:r>
            <a:r>
              <a:rPr lang="zh-CN" altLang="en-US" sz="2400" dirty="0"/>
              <a:t>位）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可编程配置的停止位（</a:t>
            </a:r>
            <a:r>
              <a:rPr lang="en-US" altLang="zh-CN" sz="2400" dirty="0"/>
              <a:t>1 </a:t>
            </a:r>
            <a:r>
              <a:rPr lang="zh-CN" altLang="en-US" sz="2400" dirty="0"/>
              <a:t>位或 </a:t>
            </a:r>
            <a:r>
              <a:rPr lang="en-US" altLang="zh-CN" sz="2400" dirty="0"/>
              <a:t>2 </a:t>
            </a:r>
            <a:r>
              <a:rPr lang="zh-CN" altLang="en-US" sz="2400" dirty="0"/>
              <a:t>位）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USART </a:t>
            </a:r>
            <a:r>
              <a:rPr lang="zh-CN" altLang="en-US" sz="2400" dirty="0"/>
              <a:t>实现同步数据通信时，</a:t>
            </a:r>
            <a:r>
              <a:rPr lang="zh-CN" altLang="en-US" sz="2400" b="1" dirty="0">
                <a:solidFill>
                  <a:srgbClr val="0070C0"/>
                </a:solidFill>
              </a:rPr>
              <a:t>发送端</a:t>
            </a:r>
            <a:r>
              <a:rPr lang="zh-CN" altLang="en-US" sz="2400" dirty="0"/>
              <a:t>提供时钟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支持配置奇偶校验：发送奇偶校验位，接收数据奇偶校验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支持 </a:t>
            </a:r>
            <a:r>
              <a:rPr lang="en-US" altLang="zh-CN" sz="2400" dirty="0"/>
              <a:t>4 </a:t>
            </a:r>
            <a:r>
              <a:rPr lang="zh-CN" altLang="en-US" sz="2400" dirty="0"/>
              <a:t>种错误检测：溢出错误、噪声错误、帧错误和校验错误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……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6DC2A-7BF8-4433-9814-B9019432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C450-98BC-4FA6-A60B-11C69D4CF59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9FB79-ACC3-470B-8011-9A4D21A4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8CFE6-CFE0-43A5-A902-08F602AE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071" y="1315975"/>
            <a:ext cx="8672195" cy="532193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USART</a:t>
            </a:r>
            <a:r>
              <a:rPr lang="zh-CN" altLang="en-US" sz="2800" dirty="0"/>
              <a:t>通信接口通过</a:t>
            </a:r>
            <a:r>
              <a:rPr lang="en-US" altLang="zh-CN" sz="2800" dirty="0"/>
              <a:t>3</a:t>
            </a:r>
            <a:r>
              <a:rPr lang="zh-CN" altLang="en-US" sz="2800" dirty="0"/>
              <a:t>个引脚与外设之间进行通信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RX</a:t>
            </a:r>
            <a:r>
              <a:rPr lang="zh-CN" altLang="en-US" sz="2400" dirty="0"/>
              <a:t>：接收数据输入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TX</a:t>
            </a:r>
            <a:r>
              <a:rPr lang="zh-CN" altLang="en-US" sz="2400" dirty="0"/>
              <a:t>：发送数据输出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SW_RX</a:t>
            </a:r>
            <a:r>
              <a:rPr lang="zh-CN" altLang="en-US" sz="2400" dirty="0"/>
              <a:t>：在单线和智能卡模式下，接收数据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USART</a:t>
            </a:r>
            <a:r>
              <a:rPr lang="zh-CN" altLang="en-US" sz="2800" dirty="0"/>
              <a:t>与外设通信至少需要</a:t>
            </a:r>
            <a:r>
              <a:rPr lang="en-US" altLang="zh-CN" sz="2800" dirty="0"/>
              <a:t>RX</a:t>
            </a:r>
            <a:r>
              <a:rPr lang="zh-CN" altLang="en-US" sz="2800" dirty="0"/>
              <a:t>和</a:t>
            </a:r>
            <a:r>
              <a:rPr lang="en-US" altLang="zh-CN" sz="2800" dirty="0"/>
              <a:t>TX</a:t>
            </a:r>
            <a:r>
              <a:rPr lang="zh-CN" altLang="en-US" sz="2800" dirty="0"/>
              <a:t>两个引脚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sym typeface="+mn-ea"/>
              </a:rPr>
              <a:t>USART</a:t>
            </a:r>
            <a:r>
              <a:rPr lang="zh-CN" altLang="en-US" sz="2800" dirty="0">
                <a:sym typeface="+mn-ea"/>
              </a:rPr>
              <a:t>的部分引脚仅用于同步模式，如</a:t>
            </a:r>
            <a:r>
              <a:rPr lang="en-US" altLang="zh-CN" sz="2800" dirty="0">
                <a:sym typeface="+mn-ea"/>
              </a:rPr>
              <a:t>SCLK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IrDA</a:t>
            </a:r>
            <a:r>
              <a:rPr lang="zh-CN" altLang="en-US" sz="2800" dirty="0">
                <a:sym typeface="+mn-ea"/>
              </a:rPr>
              <a:t>模式、硬件流量控制模式</a:t>
            </a:r>
            <a:endParaRPr lang="zh-CN" altLang="en-US" sz="28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2BB05-FB34-4459-AF18-028B5984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BF6-68AD-47F1-BDEF-72C9276EE2B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BA0DA-FB03-4FEA-87D6-8D791D43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89B79-B029-4D98-A56C-D6ABC83D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BC672-DFA6-42A6-A2A4-3EF367DD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49" y="157151"/>
            <a:ext cx="8672242" cy="528649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结构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1F29D-A69D-438E-8E1A-7C81BD74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C84E6-3580-499F-A8F2-4BD3FE1A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54EFF7-94D9-402E-8D68-5329C93C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6C6BD-9E49-4A15-BA16-5FE22758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2" y="685800"/>
            <a:ext cx="719545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91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2D98B-069D-4BC7-8B98-811D6F34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69999"/>
          </a:xfrm>
        </p:spPr>
        <p:txBody>
          <a:bodyPr/>
          <a:lstStyle/>
          <a:p>
            <a:r>
              <a:rPr lang="zh-CN" altLang="en-US" dirty="0"/>
              <a:t>分数波特率的计算方法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DC971-A3FF-4D18-86AD-E95644A4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23949"/>
            <a:ext cx="8672242" cy="50482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波特率寄存器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(USART_BRR)</a:t>
            </a: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dirty="0"/>
              <a:t>复位值</a:t>
            </a:r>
            <a:r>
              <a:rPr lang="en-US" altLang="zh-CN" dirty="0"/>
              <a:t>: 0x0000 0000</a:t>
            </a:r>
          </a:p>
          <a:p>
            <a:r>
              <a:rPr lang="zh-CN" altLang="en-US" dirty="0"/>
              <a:t>位 </a:t>
            </a:r>
            <a:r>
              <a:rPr lang="en-US" altLang="zh-CN" dirty="0"/>
              <a:t>31:16 </a:t>
            </a:r>
            <a:r>
              <a:rPr lang="zh-CN" altLang="en-US" dirty="0"/>
              <a:t>保留</a:t>
            </a:r>
            <a:endParaRPr lang="en-US" altLang="zh-CN" dirty="0"/>
          </a:p>
          <a:p>
            <a:r>
              <a:rPr lang="zh-CN" altLang="en-US" dirty="0"/>
              <a:t>位 </a:t>
            </a:r>
            <a:r>
              <a:rPr lang="en-US" altLang="zh-CN" dirty="0"/>
              <a:t>15:4 </a:t>
            </a:r>
            <a:r>
              <a:rPr lang="en-US" altLang="zh-CN" dirty="0" err="1"/>
              <a:t>DIV_Mantissa</a:t>
            </a:r>
            <a:r>
              <a:rPr lang="en-US" altLang="zh-CN" dirty="0"/>
              <a:t>[11:0]</a:t>
            </a:r>
            <a:r>
              <a:rPr lang="zh-CN" altLang="en-US" dirty="0"/>
              <a:t>：</a:t>
            </a:r>
            <a:r>
              <a:rPr lang="en-US" altLang="zh-CN" dirty="0"/>
              <a:t>USARTDIV </a:t>
            </a:r>
            <a:r>
              <a:rPr lang="zh-CN" altLang="en-US" dirty="0"/>
              <a:t>的整数部分</a:t>
            </a:r>
            <a:endParaRPr lang="en-US" altLang="zh-CN" dirty="0"/>
          </a:p>
          <a:p>
            <a:r>
              <a:rPr lang="zh-CN" altLang="en-US" dirty="0"/>
              <a:t>位 </a:t>
            </a:r>
            <a:r>
              <a:rPr lang="en-US" altLang="zh-CN" dirty="0"/>
              <a:t>3:0 </a:t>
            </a:r>
            <a:r>
              <a:rPr lang="en-US" altLang="zh-CN" dirty="0" err="1"/>
              <a:t>DIV_Fraction</a:t>
            </a:r>
            <a:r>
              <a:rPr lang="en-US" altLang="zh-CN" dirty="0"/>
              <a:t>[3:0]</a:t>
            </a:r>
            <a:r>
              <a:rPr lang="zh-CN" altLang="en-US" dirty="0"/>
              <a:t>：</a:t>
            </a:r>
            <a:r>
              <a:rPr lang="en-US" altLang="zh-CN" dirty="0"/>
              <a:t>USARTDIV </a:t>
            </a:r>
            <a:r>
              <a:rPr lang="zh-CN" altLang="en-US" dirty="0"/>
              <a:t>的小数部分</a:t>
            </a:r>
            <a:endParaRPr lang="en-US" altLang="zh-CN" dirty="0"/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OVER8=0 </a:t>
            </a:r>
            <a:r>
              <a:rPr lang="zh-CN" altLang="en-US" dirty="0"/>
              <a:t>时，小数部分编码为 </a:t>
            </a:r>
            <a:r>
              <a:rPr lang="en-US" altLang="zh-CN" dirty="0"/>
              <a:t>4 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OVER8=1 </a:t>
            </a:r>
            <a:r>
              <a:rPr lang="zh-CN" altLang="en-US" dirty="0"/>
              <a:t>时，小数部分编码为 </a:t>
            </a:r>
            <a:r>
              <a:rPr lang="en-US" altLang="zh-CN" dirty="0"/>
              <a:t>3 </a:t>
            </a:r>
            <a:r>
              <a:rPr lang="zh-CN" altLang="en-US" dirty="0"/>
              <a:t>位，此时 </a:t>
            </a:r>
            <a:r>
              <a:rPr lang="en-US" altLang="zh-CN" dirty="0" err="1"/>
              <a:t>DIV_fraction</a:t>
            </a:r>
            <a:r>
              <a:rPr lang="en-US" altLang="zh-CN" dirty="0"/>
              <a:t>[3] </a:t>
            </a:r>
            <a:r>
              <a:rPr lang="zh-CN" altLang="en-US" dirty="0"/>
              <a:t>位保持清零状态。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11ABC-358D-405E-BA46-F8264487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1A48D-026C-4DC9-A87E-8C326A10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66D3D-A0A4-4446-8E45-0BAAE871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FEC160-5E4A-4B1A-86BA-B07F22D1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" y="1676514"/>
            <a:ext cx="8801618" cy="12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09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81F88-42CD-4771-8D30-833CC97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波特率计算方法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59462-BBCB-4534-966A-5ED5347B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2469824"/>
            <a:ext cx="8672242" cy="3685880"/>
          </a:xfrm>
        </p:spPr>
        <p:txBody>
          <a:bodyPr>
            <a:normAutofit/>
          </a:bodyPr>
          <a:lstStyle/>
          <a:p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zh-CN" altLang="en-US" sz="2600" dirty="0"/>
              <a:t>是给外设的时钟</a:t>
            </a:r>
            <a:endParaRPr lang="en-US" altLang="zh-CN" sz="2600" dirty="0"/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设置波特率位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115200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600" b="0" i="1" baseline="-250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ck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= 36MHz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OVER=0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，则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USARTDIV = 19.5</a:t>
            </a:r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整数部分为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 &lt;&lt; 4 = 304=0x130</a:t>
            </a:r>
          </a:p>
          <a:p>
            <a:pPr algn="l"/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小数部分为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0.5*16 = 0x8</a:t>
            </a:r>
          </a:p>
          <a:p>
            <a:pPr algn="l"/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USART_BRR</a:t>
            </a:r>
            <a:r>
              <a:rPr lang="zh-CN" altLang="en-US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寄存器的值位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0x130+0x8=0x138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C047D-8215-4B4E-A35D-46D5043B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D2872-E283-4884-81D4-8618AAEE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72677-A01D-4015-A6B3-B3134529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4E08D1-FE36-40A8-A6A8-C27DB353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0" y="1224495"/>
            <a:ext cx="7665417" cy="12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7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75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的数据发送过程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781" y="1181100"/>
            <a:ext cx="8769880" cy="399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）写</a:t>
            </a:r>
            <a:r>
              <a:rPr lang="en-US" altLang="zh-CN" sz="2400" dirty="0"/>
              <a:t>USART_CR1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UE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来使能</a:t>
            </a:r>
            <a:r>
              <a:rPr lang="en-US" altLang="zh-CN" sz="2400" dirty="0"/>
              <a:t>USART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ym typeface="+mn-ea"/>
              </a:rPr>
              <a:t>写</a:t>
            </a:r>
            <a:r>
              <a:rPr lang="en-US" altLang="zh-CN" sz="2400" dirty="0">
                <a:sym typeface="+mn-ea"/>
              </a:rPr>
              <a:t>USART_CR1</a:t>
            </a:r>
            <a:r>
              <a:rPr lang="zh-CN" altLang="en-US" sz="2400" dirty="0">
                <a:sym typeface="+mn-ea"/>
              </a:rPr>
              <a:t>寄存器</a:t>
            </a:r>
            <a:r>
              <a:rPr lang="en-US" altLang="zh-CN" sz="2400" dirty="0">
                <a:sym typeface="+mn-ea"/>
              </a:rPr>
              <a:t>M</a:t>
            </a:r>
            <a:r>
              <a:rPr lang="zh-CN" altLang="en-US" sz="2400" dirty="0">
                <a:sym typeface="+mn-ea"/>
              </a:rPr>
              <a:t>位来定义数据帧长度为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位或</a:t>
            </a: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位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）写</a:t>
            </a:r>
            <a:r>
              <a:rPr lang="en-US" altLang="zh-CN" sz="2400" dirty="0">
                <a:sym typeface="+mn-ea"/>
              </a:rPr>
              <a:t>USART_CR2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STOP</a:t>
            </a:r>
            <a:r>
              <a:rPr lang="zh-CN" altLang="en-US" sz="2400" dirty="0">
                <a:sym typeface="+mn-ea"/>
              </a:rPr>
              <a:t>来配置停止位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）如果采用多缓冲区通信的话，写</a:t>
            </a:r>
            <a:r>
              <a:rPr lang="en-US" altLang="zh-CN" sz="2400" dirty="0">
                <a:sym typeface="+mn-ea"/>
              </a:rPr>
              <a:t>USART_CR3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DMAT</a:t>
            </a:r>
            <a:r>
              <a:rPr lang="zh-CN" altLang="en-US" sz="2400" dirty="0">
                <a:sym typeface="+mn-ea"/>
              </a:rPr>
              <a:t>位来使能</a:t>
            </a:r>
            <a:r>
              <a:rPr lang="en-US" altLang="zh-CN" sz="2400" dirty="0">
                <a:sym typeface="+mn-ea"/>
              </a:rPr>
              <a:t>DMA</a:t>
            </a:r>
            <a:r>
              <a:rPr lang="zh-CN" altLang="en-US" sz="2400" dirty="0">
                <a:sym typeface="+mn-ea"/>
              </a:rPr>
              <a:t>传输，此时需按多缓冲区通信中的描述配置</a:t>
            </a:r>
            <a:r>
              <a:rPr lang="en-US" altLang="zh-CN" sz="2400" dirty="0">
                <a:sym typeface="+mn-ea"/>
              </a:rPr>
              <a:t>DMA</a:t>
            </a:r>
            <a:r>
              <a:rPr lang="zh-CN" altLang="en-US" sz="2400" dirty="0">
                <a:sym typeface="+mn-ea"/>
              </a:rPr>
              <a:t>寄存器</a:t>
            </a:r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）写</a:t>
            </a:r>
            <a:r>
              <a:rPr lang="en-US" altLang="zh-CN" sz="2400" dirty="0">
                <a:sym typeface="+mn-ea"/>
              </a:rPr>
              <a:t>USART_BRR</a:t>
            </a:r>
            <a:r>
              <a:rPr lang="zh-CN" altLang="en-US" sz="2400" dirty="0">
                <a:sym typeface="+mn-ea"/>
              </a:rPr>
              <a:t>寄存器来配置波特率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C6465-84C9-4E19-B132-3CEE4650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91D9-6C42-44B1-A3A5-0BDCDCEF12D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0B4DF-AE13-4BDD-B890-D261FC1E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8BBB4-0DA0-4E24-9679-87AE775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控制与外设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93712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逻辑控制功能模块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>
                <a:sym typeface="+mn-ea"/>
              </a:rPr>
              <a:t>接收</a:t>
            </a:r>
            <a:r>
              <a:rPr lang="en-US" altLang="zh-CN" sz="2400" dirty="0">
                <a:sym typeface="+mn-ea"/>
              </a:rPr>
              <a:t>CPU</a:t>
            </a:r>
            <a:r>
              <a:rPr lang="zh-CN" altLang="en-US" sz="2400" dirty="0">
                <a:sym typeface="+mn-ea"/>
              </a:rPr>
              <a:t>传输过来的地址，根据地址进行外设选择</a:t>
            </a:r>
          </a:p>
          <a:p>
            <a:r>
              <a:rPr lang="zh-CN" altLang="en-US" sz="2800" dirty="0">
                <a:sym typeface="+mn-ea"/>
              </a:rPr>
              <a:t>外设连接功能模块</a:t>
            </a:r>
            <a:endParaRPr lang="en-US" altLang="zh-CN" sz="2800" dirty="0">
              <a:sym typeface="+mn-ea"/>
            </a:endParaRPr>
          </a:p>
          <a:p>
            <a:pPr lvl="1"/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接口与外设的交互接口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8C202-2156-4A87-96E9-74294483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3D24-5DD7-4272-81F6-8C8E412D686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55A5-9214-4C3C-B1BF-E6867E74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F9BA-776F-434B-8573-F20F4FEF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67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6754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USART</a:t>
            </a:r>
            <a:r>
              <a:rPr lang="zh-CN" altLang="en-US" sz="3200" dirty="0"/>
              <a:t>的数据发送过程</a:t>
            </a:r>
            <a:r>
              <a:rPr lang="en-US" altLang="zh-CN" sz="3200" dirty="0"/>
              <a:t>(</a:t>
            </a:r>
            <a:r>
              <a:rPr lang="zh-CN" altLang="en-US" sz="3200" dirty="0"/>
              <a:t>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321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6</a:t>
            </a:r>
            <a:r>
              <a:rPr lang="zh-CN" altLang="en-US" sz="2400" dirty="0">
                <a:sym typeface="+mn-ea"/>
              </a:rPr>
              <a:t>）初次传输时需设置</a:t>
            </a:r>
            <a:r>
              <a:rPr lang="en-US" altLang="zh-CN" sz="2400" dirty="0">
                <a:sym typeface="+mn-ea"/>
              </a:rPr>
              <a:t>USART_CR1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TE</a:t>
            </a:r>
            <a:r>
              <a:rPr lang="zh-CN" altLang="en-US" sz="2400" dirty="0">
                <a:sym typeface="+mn-ea"/>
              </a:rPr>
              <a:t>位来发送一个空闲帧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7</a:t>
            </a:r>
            <a:r>
              <a:rPr lang="zh-CN" altLang="en-US" sz="2400" dirty="0">
                <a:sym typeface="+mn-ea"/>
              </a:rPr>
              <a:t>）把需传输的数据写到</a:t>
            </a:r>
            <a:r>
              <a:rPr lang="en-US" altLang="zh-CN" sz="2400" dirty="0">
                <a:sym typeface="+mn-ea"/>
              </a:rPr>
              <a:t>USART_DR</a:t>
            </a:r>
            <a:r>
              <a:rPr lang="zh-CN" altLang="en-US" sz="2400" dirty="0">
                <a:sym typeface="+mn-ea"/>
              </a:rPr>
              <a:t>寄存器（该操作同时会清除 </a:t>
            </a:r>
            <a:r>
              <a:rPr lang="en-US" altLang="zh-CN" sz="2400" dirty="0">
                <a:sym typeface="+mn-ea"/>
              </a:rPr>
              <a:t>USART_SR </a:t>
            </a:r>
            <a:r>
              <a:rPr lang="zh-CN" altLang="en-US" sz="2400" dirty="0">
                <a:sym typeface="+mn-ea"/>
              </a:rPr>
              <a:t>寄存器的 </a:t>
            </a:r>
            <a:r>
              <a:rPr lang="en-US" altLang="zh-CN" sz="2400" dirty="0">
                <a:sym typeface="+mn-ea"/>
              </a:rPr>
              <a:t>TXE </a:t>
            </a:r>
            <a:r>
              <a:rPr lang="zh-CN" altLang="en-US" sz="2400" dirty="0">
                <a:sym typeface="+mn-ea"/>
              </a:rPr>
              <a:t>位），可在单缓冲区通信时将重复进行此动作来进行数据传输</a:t>
            </a:r>
          </a:p>
          <a:p>
            <a:pPr marL="0" indent="0" algn="just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）在写入最后一个数据到</a:t>
            </a:r>
            <a:r>
              <a:rPr lang="en-US" altLang="zh-CN" sz="2400" dirty="0">
                <a:sym typeface="+mn-ea"/>
              </a:rPr>
              <a:t>USART_DR</a:t>
            </a:r>
            <a:r>
              <a:rPr lang="zh-CN" altLang="en-US" sz="2400" dirty="0">
                <a:sym typeface="+mn-ea"/>
              </a:rPr>
              <a:t>寄存器后，等待</a:t>
            </a:r>
            <a:r>
              <a:rPr lang="en-US" altLang="zh-CN" sz="2400" dirty="0">
                <a:sym typeface="+mn-ea"/>
              </a:rPr>
              <a:t>USART_SR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TC</a:t>
            </a:r>
            <a:r>
              <a:rPr lang="zh-CN" altLang="en-US" sz="2400" dirty="0">
                <a:sym typeface="+mn-ea"/>
              </a:rPr>
              <a:t>信号变为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，此时表明最后一个数据帧传输结束</a:t>
            </a:r>
            <a:endParaRPr lang="en-US" altLang="zh-CN" sz="2400" dirty="0">
              <a:sym typeface="+mn-ea"/>
            </a:endParaRPr>
          </a:p>
          <a:p>
            <a:pPr algn="just"/>
            <a:r>
              <a:rPr lang="zh-CN" altLang="en-US" sz="2400" dirty="0">
                <a:sym typeface="+mn-ea"/>
              </a:rPr>
              <a:t>在单字节通信时，若</a:t>
            </a:r>
            <a:r>
              <a:rPr lang="en-US" altLang="zh-CN" sz="2400" dirty="0">
                <a:sym typeface="+mn-ea"/>
              </a:rPr>
              <a:t>TXEIE </a:t>
            </a:r>
            <a:r>
              <a:rPr lang="zh-CN" altLang="en-US" sz="2400" dirty="0">
                <a:sym typeface="+mn-ea"/>
              </a:rPr>
              <a:t>位置 </a:t>
            </a: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时该标志位会生成中断。</a:t>
            </a:r>
            <a:endParaRPr lang="zh-CN" altLang="en-US" sz="2400" dirty="0"/>
          </a:p>
          <a:p>
            <a:pPr marL="0"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C6465-84C9-4E19-B132-3CEE4650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91D9-6C42-44B1-A3A5-0BDCDCEF12DD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0B4DF-AE13-4BDD-B890-D261FC1E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8BBB4-0DA0-4E24-9679-87AE775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52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28073"/>
            <a:ext cx="8672242" cy="102653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USART</a:t>
            </a:r>
            <a:r>
              <a:rPr lang="zh-CN" altLang="en-US" sz="3200" dirty="0">
                <a:sym typeface="+mn-ea"/>
              </a:rPr>
              <a:t>数据发送过程时序图</a:t>
            </a:r>
            <a:endParaRPr lang="zh-CN" altLang="en-US" sz="32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EED82-5F42-412D-A27C-61C42944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0ACFF-6838-4704-B89C-4D71A8B5906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609C6-C12D-4EE3-875B-9043EE2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8F589A-2964-4C94-B7DB-BBB366B0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557C6-7C4C-426B-9B80-19E1A279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050"/>
            <a:ext cx="9144000" cy="37419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USART</a:t>
            </a:r>
            <a:r>
              <a:rPr lang="zh-CN" altLang="en-US" sz="4000" dirty="0"/>
              <a:t>数据接收过程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284470"/>
          </a:xfrm>
        </p:spPr>
        <p:txBody>
          <a:bodyPr>
            <a:norm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/>
              <a:t>（</a:t>
            </a:r>
            <a:r>
              <a:rPr lang="en-US" altLang="zh-CN" sz="2200" dirty="0"/>
              <a:t>1</a:t>
            </a:r>
            <a:r>
              <a:rPr lang="zh-CN" altLang="en-US" sz="2200" dirty="0"/>
              <a:t>）写</a:t>
            </a:r>
            <a:r>
              <a:rPr lang="en-US" altLang="zh-CN" sz="2200" dirty="0"/>
              <a:t>USART_CR1</a:t>
            </a:r>
            <a:r>
              <a:rPr lang="zh-CN" altLang="en-US" sz="2200" dirty="0"/>
              <a:t>寄存器的</a:t>
            </a:r>
            <a:r>
              <a:rPr lang="en-US" altLang="zh-CN" sz="2200" dirty="0"/>
              <a:t>UE</a:t>
            </a:r>
            <a:r>
              <a:rPr lang="zh-CN" altLang="en-US" sz="2200" dirty="0"/>
              <a:t>位为</a:t>
            </a:r>
            <a:r>
              <a:rPr lang="en-US" altLang="zh-CN" sz="2200" dirty="0"/>
              <a:t>1</a:t>
            </a:r>
            <a:r>
              <a:rPr lang="zh-CN" altLang="en-US" sz="2200" dirty="0"/>
              <a:t>来使能</a:t>
            </a:r>
            <a:r>
              <a:rPr lang="en-US" altLang="zh-CN" sz="2200" dirty="0"/>
              <a:t>USART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/>
              <a:t>（</a:t>
            </a:r>
            <a:r>
              <a:rPr lang="en-US" altLang="zh-CN" sz="2200" dirty="0"/>
              <a:t>2</a:t>
            </a:r>
            <a:r>
              <a:rPr lang="zh-CN" altLang="en-US" sz="2200" dirty="0"/>
              <a:t>）</a:t>
            </a:r>
            <a:r>
              <a:rPr lang="zh-CN" altLang="en-US" sz="2200" dirty="0">
                <a:sym typeface="+mn-ea"/>
              </a:rPr>
              <a:t>写</a:t>
            </a:r>
            <a:r>
              <a:rPr lang="en-US" altLang="zh-CN" sz="2200" dirty="0">
                <a:sym typeface="+mn-ea"/>
              </a:rPr>
              <a:t>USART_CR1</a:t>
            </a:r>
            <a:r>
              <a:rPr lang="zh-CN" altLang="en-US" sz="2200" dirty="0">
                <a:sym typeface="+mn-ea"/>
              </a:rPr>
              <a:t>寄存器的</a:t>
            </a:r>
            <a:r>
              <a:rPr lang="en-US" altLang="zh-CN" sz="2200" dirty="0">
                <a:sym typeface="+mn-ea"/>
              </a:rPr>
              <a:t>M</a:t>
            </a:r>
            <a:r>
              <a:rPr lang="zh-CN" altLang="en-US" sz="2200" dirty="0">
                <a:sym typeface="+mn-ea"/>
              </a:rPr>
              <a:t>位来定义数据帧长度为</a:t>
            </a:r>
            <a:r>
              <a:rPr lang="en-US" altLang="zh-CN" sz="2200" dirty="0">
                <a:sym typeface="+mn-ea"/>
              </a:rPr>
              <a:t>8</a:t>
            </a:r>
            <a:r>
              <a:rPr lang="zh-CN" altLang="en-US" sz="2200" dirty="0">
                <a:sym typeface="+mn-ea"/>
              </a:rPr>
              <a:t>位或</a:t>
            </a:r>
            <a:r>
              <a:rPr lang="en-US" altLang="zh-CN" sz="2200" dirty="0">
                <a:sym typeface="+mn-ea"/>
              </a:rPr>
              <a:t>9</a:t>
            </a:r>
            <a:r>
              <a:rPr lang="zh-CN" altLang="en-US" sz="2200" dirty="0">
                <a:sym typeface="+mn-ea"/>
              </a:rPr>
              <a:t>位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3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USART_CR2</a:t>
            </a:r>
            <a:r>
              <a:rPr lang="zh-CN" altLang="en-US" sz="2200" dirty="0">
                <a:sym typeface="+mn-ea"/>
              </a:rPr>
              <a:t>寄存器来的</a:t>
            </a:r>
            <a:r>
              <a:rPr lang="en-US" altLang="zh-CN" sz="2200" dirty="0">
                <a:sym typeface="+mn-ea"/>
              </a:rPr>
              <a:t>STOP</a:t>
            </a:r>
            <a:r>
              <a:rPr lang="zh-CN" altLang="en-US" sz="2200" dirty="0">
                <a:sym typeface="+mn-ea"/>
              </a:rPr>
              <a:t>配置停止位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4</a:t>
            </a:r>
            <a:r>
              <a:rPr lang="zh-CN" altLang="en-US" sz="2200" dirty="0">
                <a:sym typeface="+mn-ea"/>
              </a:rPr>
              <a:t>）如果采用多缓冲区通信的话，写</a:t>
            </a:r>
            <a:r>
              <a:rPr lang="en-US" altLang="zh-CN" sz="2200" dirty="0">
                <a:sym typeface="+mn-ea"/>
              </a:rPr>
              <a:t>USART_CR3</a:t>
            </a:r>
            <a:r>
              <a:rPr lang="zh-CN" altLang="en-US" sz="2200" dirty="0">
                <a:sym typeface="+mn-ea"/>
              </a:rPr>
              <a:t>寄存器的</a:t>
            </a:r>
            <a:r>
              <a:rPr lang="en-US" altLang="zh-CN" sz="2200" dirty="0">
                <a:sym typeface="+mn-ea"/>
              </a:rPr>
              <a:t>DMAT</a:t>
            </a:r>
            <a:r>
              <a:rPr lang="zh-CN" altLang="en-US" sz="2200" dirty="0">
                <a:sym typeface="+mn-ea"/>
              </a:rPr>
              <a:t>位来使能</a:t>
            </a:r>
            <a:r>
              <a:rPr lang="en-US" altLang="zh-CN" sz="2200" dirty="0">
                <a:sym typeface="+mn-ea"/>
              </a:rPr>
              <a:t>DMA</a:t>
            </a:r>
            <a:r>
              <a:rPr lang="zh-CN" altLang="en-US" sz="2200" dirty="0">
                <a:sym typeface="+mn-ea"/>
              </a:rPr>
              <a:t>传输，此时需按多缓冲区通信中的描述配置</a:t>
            </a:r>
            <a:r>
              <a:rPr lang="en-US" altLang="zh-CN" sz="2200" dirty="0">
                <a:sym typeface="+mn-ea"/>
              </a:rPr>
              <a:t>DMA</a:t>
            </a:r>
            <a:r>
              <a:rPr lang="zh-CN" altLang="en-US" sz="2200" dirty="0">
                <a:sym typeface="+mn-ea"/>
              </a:rPr>
              <a:t>寄存器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5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USART_BRR</a:t>
            </a:r>
            <a:r>
              <a:rPr lang="zh-CN" altLang="en-US" sz="2200" dirty="0">
                <a:sym typeface="+mn-ea"/>
              </a:rPr>
              <a:t>寄存器来配置波特率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200" dirty="0">
                <a:sym typeface="+mn-ea"/>
              </a:rPr>
              <a:t>（</a:t>
            </a:r>
            <a:r>
              <a:rPr lang="en-US" altLang="zh-CN" sz="2200" dirty="0">
                <a:sym typeface="+mn-ea"/>
              </a:rPr>
              <a:t>6</a:t>
            </a:r>
            <a:r>
              <a:rPr lang="zh-CN" altLang="en-US" sz="2200" dirty="0">
                <a:sym typeface="+mn-ea"/>
              </a:rPr>
              <a:t>）写</a:t>
            </a:r>
            <a:r>
              <a:rPr lang="en-US" altLang="zh-CN" sz="2200" dirty="0">
                <a:sym typeface="+mn-ea"/>
              </a:rPr>
              <a:t>USART_CR1</a:t>
            </a:r>
            <a:r>
              <a:rPr lang="zh-CN" altLang="en-US" sz="2200" dirty="0">
                <a:sym typeface="+mn-ea"/>
              </a:rPr>
              <a:t>寄存器中的</a:t>
            </a:r>
            <a:r>
              <a:rPr lang="en-US" altLang="zh-CN" sz="2200" dirty="0">
                <a:sym typeface="+mn-ea"/>
              </a:rPr>
              <a:t>RE</a:t>
            </a:r>
            <a:r>
              <a:rPr lang="zh-CN" altLang="en-US" sz="2200" dirty="0">
                <a:sym typeface="+mn-ea"/>
              </a:rPr>
              <a:t>位使能数据接收。当接收到一个数据帧时，</a:t>
            </a:r>
            <a:r>
              <a:rPr lang="en-US" altLang="zh-CN" sz="2200" dirty="0">
                <a:sym typeface="+mn-ea"/>
              </a:rPr>
              <a:t>USART_SR</a:t>
            </a:r>
            <a:r>
              <a:rPr lang="zh-CN" altLang="en-US" sz="2200" dirty="0">
                <a:sym typeface="+mn-ea"/>
              </a:rPr>
              <a:t>寄存器中的</a:t>
            </a:r>
            <a:r>
              <a:rPr lang="en-US" altLang="zh-CN" sz="2200" dirty="0">
                <a:sym typeface="+mn-ea"/>
              </a:rPr>
              <a:t>RXNE</a:t>
            </a:r>
            <a:r>
              <a:rPr lang="zh-CN" altLang="en-US" sz="2200" dirty="0">
                <a:sym typeface="+mn-ea"/>
              </a:rPr>
              <a:t>位被设置，此时表明移位寄存器中的数据传输到了</a:t>
            </a:r>
            <a:r>
              <a:rPr lang="en-US" altLang="zh-CN" sz="2200" dirty="0">
                <a:sym typeface="+mn-ea"/>
              </a:rPr>
              <a:t>RDR</a:t>
            </a:r>
            <a:r>
              <a:rPr lang="zh-CN" altLang="en-US" sz="2200" dirty="0">
                <a:sym typeface="+mn-ea"/>
              </a:rPr>
              <a:t>，数据帧可以被读取</a:t>
            </a:r>
            <a:endParaRPr lang="en-US" altLang="zh-CN" sz="2200" dirty="0">
              <a:sym typeface="+mn-ea"/>
            </a:endParaRPr>
          </a:p>
          <a:p>
            <a:r>
              <a:rPr lang="zh-CN" altLang="en-US" sz="2200" dirty="0"/>
              <a:t>如果 </a:t>
            </a:r>
            <a:r>
              <a:rPr lang="en-US" altLang="zh-CN" sz="2200" dirty="0"/>
              <a:t>RXNEIE </a:t>
            </a:r>
            <a:r>
              <a:rPr lang="zh-CN" altLang="en-US" sz="2200" dirty="0"/>
              <a:t>位置 </a:t>
            </a:r>
            <a:r>
              <a:rPr lang="en-US" altLang="zh-CN" sz="2200" dirty="0"/>
              <a:t>1</a:t>
            </a:r>
            <a:r>
              <a:rPr lang="zh-CN" altLang="en-US" sz="2200" dirty="0"/>
              <a:t>，则会生成中断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00369-119D-45DA-A881-5FE53971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48475-99F0-400A-BAAF-74DA99F82777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FD0585-BDB2-4130-89BB-6F13D6AC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A32CF-D9E2-4DF3-A051-097F8DC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99621"/>
            <a:ext cx="8672242" cy="72625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2800" dirty="0"/>
              <a:t>SPI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945281"/>
            <a:ext cx="8672195" cy="528447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串行外设接口（</a:t>
            </a:r>
            <a:r>
              <a:rPr lang="en-US" altLang="zh-CN" sz="2800" dirty="0"/>
              <a:t>Serial Peripheral Interface</a:t>
            </a:r>
            <a:r>
              <a:rPr lang="zh-CN" altLang="en-US" sz="2800" dirty="0"/>
              <a:t>，</a:t>
            </a:r>
            <a:r>
              <a:rPr lang="en-US" altLang="zh-CN" sz="2800" dirty="0"/>
              <a:t>SPI</a:t>
            </a:r>
            <a:r>
              <a:rPr lang="zh-CN" altLang="en-US" sz="2800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2800" dirty="0"/>
              <a:t>同步串行通信接口，用于微处理器与外设之间的串行通信</a:t>
            </a:r>
          </a:p>
          <a:p>
            <a:pPr>
              <a:lnSpc>
                <a:spcPct val="110000"/>
              </a:lnSpc>
            </a:pPr>
            <a:r>
              <a:rPr lang="zh-CN" altLang="en-US" sz="2800" dirty="0"/>
              <a:t>高速、全双工、同步，</a:t>
            </a:r>
            <a:r>
              <a:rPr lang="en-US" altLang="zh-CN" sz="2800" dirty="0"/>
              <a:t>4</a:t>
            </a:r>
            <a:r>
              <a:rPr lang="zh-CN" altLang="en-US" sz="2800" dirty="0"/>
              <a:t>个引脚 </a:t>
            </a:r>
            <a:endParaRPr lang="en-US" altLang="zh-CN" sz="28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1</a:t>
            </a:r>
            <a:r>
              <a:rPr lang="zh-CN" altLang="en-US" sz="2600" dirty="0"/>
              <a:t>）</a:t>
            </a:r>
            <a:r>
              <a:rPr lang="en-US" altLang="zh-CN" sz="2600" dirty="0"/>
              <a:t>MISO</a:t>
            </a:r>
            <a:r>
              <a:rPr lang="zh-CN" altLang="en-US" sz="2600" dirty="0"/>
              <a:t>引脚：主设备数据输入，从设备数据输出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2</a:t>
            </a:r>
            <a:r>
              <a:rPr lang="zh-CN" altLang="en-US" sz="2600" dirty="0"/>
              <a:t>）</a:t>
            </a:r>
            <a:r>
              <a:rPr lang="en-US" altLang="zh-CN" sz="2600" dirty="0"/>
              <a:t>MOSI</a:t>
            </a:r>
            <a:r>
              <a:rPr lang="zh-CN" altLang="en-US" sz="2600" dirty="0"/>
              <a:t>引脚：主设备数据输出，从设备数据输入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3</a:t>
            </a:r>
            <a:r>
              <a:rPr lang="zh-CN" altLang="en-US" sz="2600" dirty="0"/>
              <a:t>）</a:t>
            </a:r>
            <a:r>
              <a:rPr lang="en-US" altLang="zh-CN" sz="2600" dirty="0"/>
              <a:t>SCLK</a:t>
            </a:r>
            <a:r>
              <a:rPr lang="zh-CN" altLang="en-US" sz="2600" dirty="0"/>
              <a:t>引脚：时钟信号，主设备产生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600" dirty="0"/>
              <a:t>（</a:t>
            </a:r>
            <a:r>
              <a:rPr lang="en-US" altLang="zh-CN" sz="2600" dirty="0"/>
              <a:t>4</a:t>
            </a:r>
            <a:r>
              <a:rPr lang="zh-CN" altLang="en-US" sz="2600" dirty="0"/>
              <a:t>）</a:t>
            </a:r>
            <a:r>
              <a:rPr lang="en-US" altLang="zh-CN" sz="2600" dirty="0"/>
              <a:t>CS</a:t>
            </a:r>
            <a:r>
              <a:rPr lang="zh-CN" altLang="en-US" sz="2600" dirty="0"/>
              <a:t>引脚：从设备片选信号，主设备控制</a:t>
            </a:r>
          </a:p>
          <a:p>
            <a:pPr>
              <a:lnSpc>
                <a:spcPct val="130000"/>
              </a:lnSpc>
            </a:pPr>
            <a:r>
              <a:rPr lang="en-US" altLang="zh-CN" sz="2800" dirty="0"/>
              <a:t>SPI</a:t>
            </a:r>
            <a:r>
              <a:rPr lang="zh-CN" altLang="en-US" sz="2800" dirty="0"/>
              <a:t>是一种不对等的通信接口，通信的发起、结束均由主机控制，</a:t>
            </a:r>
            <a:r>
              <a:rPr lang="en-US" altLang="zh-CN" sz="2800" dirty="0"/>
              <a:t>SPI</a:t>
            </a:r>
            <a:r>
              <a:rPr lang="zh-CN" altLang="en-US" sz="2800" dirty="0"/>
              <a:t>通信双方时钟产生和片选控制的一方即为主机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475F00-069F-443F-8D0D-7B9CB9F3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460-407D-4EAD-A6EC-AE985A15B07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68EDA-7AFE-4090-AFC3-36C21D48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17718-1103-42F6-9B47-6F22A86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7627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接口的硬件连线图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9249"/>
          <a:stretch>
            <a:fillRect/>
          </a:stretch>
        </p:blipFill>
        <p:spPr>
          <a:xfrm>
            <a:off x="831979" y="3306267"/>
            <a:ext cx="5971592" cy="3413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4015" y="1022206"/>
            <a:ext cx="8395970" cy="232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一个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SPI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总线可连接多个主机和多个从机，但是在同一个时刻只允许由一个主机来操作总线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SzPct val="4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在每次传输的过程中，主机向从机发送一个字节的数据，从机也向主机发送一个字节的数据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D2F313-5F08-48F4-AEC9-31827515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9E2D-FA3B-4772-B7C4-213E8D1883E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4490A81-E661-4221-8347-7CB2722E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5EFA1E8-C861-4911-8BC8-3713CDA7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2333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023" y="1116530"/>
            <a:ext cx="8672195" cy="49278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SPI</a:t>
            </a:r>
            <a:r>
              <a:rPr lang="zh-CN" altLang="en-US" dirty="0"/>
              <a:t>接口根据外设通信的需求，对串行同步时钟的极性（</a:t>
            </a:r>
            <a:r>
              <a:rPr lang="en-US" altLang="zh-CN" dirty="0"/>
              <a:t>CPOL</a:t>
            </a:r>
            <a:r>
              <a:rPr lang="zh-CN" altLang="en-US" dirty="0"/>
              <a:t>）和相位（</a:t>
            </a:r>
            <a:r>
              <a:rPr lang="en-US" altLang="zh-CN" dirty="0"/>
              <a:t>CPHA</a:t>
            </a:r>
            <a:r>
              <a:rPr lang="zh-CN" altLang="en-US" dirty="0"/>
              <a:t>）进行配置</a:t>
            </a:r>
          </a:p>
          <a:p>
            <a:pPr lvl="1"/>
            <a:r>
              <a:rPr lang="zh-CN" altLang="en-US" dirty="0"/>
              <a:t>定义了在时钟脉冲的哪条边沿转换输出信号，哪条边沿采样输入信号</a:t>
            </a:r>
            <a:endParaRPr lang="en-US" altLang="zh-CN" dirty="0"/>
          </a:p>
          <a:p>
            <a:pPr lvl="1"/>
            <a:r>
              <a:rPr lang="en-US" altLang="zh-CN" dirty="0"/>
              <a:t>CPOL</a:t>
            </a:r>
            <a:r>
              <a:rPr lang="zh-CN" altLang="en-US" dirty="0"/>
              <a:t>对</a:t>
            </a:r>
            <a:r>
              <a:rPr lang="en-US" altLang="zh-CN" dirty="0"/>
              <a:t>SPI</a:t>
            </a:r>
            <a:r>
              <a:rPr lang="zh-CN" altLang="en-US" dirty="0"/>
              <a:t>接口的通信影响不大</a:t>
            </a:r>
            <a:endParaRPr lang="en-US" altLang="zh-CN" dirty="0"/>
          </a:p>
          <a:p>
            <a:pPr lvl="2"/>
            <a:r>
              <a:rPr lang="en-US" altLang="zh-CN" dirty="0"/>
              <a:t>CPOL=0</a:t>
            </a:r>
            <a:r>
              <a:rPr lang="zh-CN" altLang="en-US" dirty="0"/>
              <a:t>，串行同步时钟的空闲状态为低电平</a:t>
            </a:r>
            <a:endParaRPr lang="en-US" altLang="zh-CN" dirty="0"/>
          </a:p>
          <a:p>
            <a:pPr lvl="2"/>
            <a:r>
              <a:rPr lang="en-US" altLang="zh-CN" dirty="0">
                <a:sym typeface="+mn-ea"/>
              </a:rPr>
              <a:t>CPOL=1</a:t>
            </a:r>
            <a:r>
              <a:rPr lang="zh-CN" altLang="en-US" dirty="0">
                <a:sym typeface="+mn-ea"/>
              </a:rPr>
              <a:t>，串行同步时钟的空闲状态为高电平</a:t>
            </a:r>
          </a:p>
          <a:p>
            <a:pPr lvl="1"/>
            <a:r>
              <a:rPr lang="en-US" altLang="zh-CN" dirty="0">
                <a:sym typeface="+mn-ea"/>
              </a:rPr>
              <a:t>CPHA</a:t>
            </a:r>
            <a:r>
              <a:rPr lang="zh-CN" altLang="en-US" dirty="0">
                <a:sym typeface="+mn-ea"/>
              </a:rPr>
              <a:t>决定了</a:t>
            </a:r>
            <a:r>
              <a:rPr lang="en-US" altLang="zh-CN" dirty="0">
                <a:sym typeface="+mn-ea"/>
              </a:rPr>
              <a:t>SPI</a:t>
            </a:r>
            <a:r>
              <a:rPr lang="zh-CN" altLang="en-US" dirty="0">
                <a:sym typeface="+mn-ea"/>
              </a:rPr>
              <a:t>接口上数据的采样位置</a:t>
            </a:r>
            <a:endParaRPr lang="en-US" altLang="zh-CN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CPHA=0</a:t>
            </a:r>
            <a:r>
              <a:rPr lang="zh-CN" altLang="en-US" dirty="0">
                <a:sym typeface="+mn-ea"/>
              </a:rPr>
              <a:t>，在串行同步时钟的第一个跳变沿数据将被采样</a:t>
            </a:r>
            <a:endParaRPr lang="en-US" altLang="zh-CN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CPHA=1</a:t>
            </a:r>
            <a:r>
              <a:rPr lang="zh-CN" altLang="en-US" dirty="0">
                <a:sym typeface="+mn-ea"/>
              </a:rPr>
              <a:t>，在串行同步时钟的第二个跳变沿数据才被采样</a:t>
            </a:r>
            <a:endParaRPr lang="en-US" altLang="zh-CN" sz="2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A202D-971A-419D-A5FF-95AABF1C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F342-5012-425E-9FFC-5466F30C8EC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1EF80-9D56-495B-A2C2-4E1E9F31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E2E01-5D47-4529-9F63-7AA0A96C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367A7-730F-423C-A107-514831C9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SPI</a:t>
            </a:r>
            <a:r>
              <a:rPr lang="zh-CN" altLang="en-US" sz="4400" dirty="0"/>
              <a:t>工作方式</a:t>
            </a:r>
            <a:r>
              <a:rPr lang="en-US" altLang="zh-CN" sz="4400" dirty="0"/>
              <a:t>(</a:t>
            </a:r>
            <a:r>
              <a:rPr lang="zh-CN" altLang="en-US" sz="4400" dirty="0"/>
              <a:t>续）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5DDFD-10C6-422D-8040-D2135B51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44515"/>
            <a:ext cx="8672242" cy="522600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Mode0</a:t>
            </a:r>
            <a:r>
              <a:rPr lang="zh-CN" altLang="en-US" dirty="0"/>
              <a:t>：</a:t>
            </a:r>
            <a:r>
              <a:rPr lang="en-US" altLang="zh-CN" dirty="0"/>
              <a:t>CPOL=0</a:t>
            </a:r>
            <a:r>
              <a:rPr lang="zh-CN" altLang="en-US" dirty="0"/>
              <a:t>，</a:t>
            </a:r>
            <a:r>
              <a:rPr lang="en-US" altLang="zh-CN" dirty="0"/>
              <a:t>CPHA=0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处于低电平，数据采样是在第</a:t>
            </a:r>
            <a:r>
              <a:rPr lang="en-US" altLang="zh-CN" dirty="0"/>
              <a:t>1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由低电平到高电平的跳变，所以数据采样是在上升沿（准备数据），（发送数据）数据发送是在下降沿。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Mode1</a:t>
            </a:r>
            <a:r>
              <a:rPr lang="zh-CN" altLang="en-US" dirty="0"/>
              <a:t>：</a:t>
            </a:r>
            <a:r>
              <a:rPr lang="en-US" altLang="zh-CN" dirty="0"/>
              <a:t>CPOL=0</a:t>
            </a:r>
            <a:r>
              <a:rPr lang="zh-CN" altLang="en-US" dirty="0"/>
              <a:t>，</a:t>
            </a:r>
            <a:r>
              <a:rPr lang="en-US" altLang="zh-CN" dirty="0"/>
              <a:t>CPHA=1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处于低电平，数据发送是在第</a:t>
            </a:r>
            <a:r>
              <a:rPr lang="en-US" altLang="zh-CN" dirty="0"/>
              <a:t>2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由高电平到低电平的跳变，所以数据采样是在下降沿，数据发送是在上升沿。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Mode2</a:t>
            </a:r>
            <a:r>
              <a:rPr lang="zh-CN" altLang="en-US" dirty="0"/>
              <a:t>：</a:t>
            </a:r>
            <a:r>
              <a:rPr lang="en-US" altLang="zh-CN" dirty="0"/>
              <a:t>CPOL=1</a:t>
            </a:r>
            <a:r>
              <a:rPr lang="zh-CN" altLang="en-US" dirty="0"/>
              <a:t>，</a:t>
            </a:r>
            <a:r>
              <a:rPr lang="en-US" altLang="zh-CN" dirty="0"/>
              <a:t>CPHA=0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处于高电平，数据采集是在第</a:t>
            </a:r>
            <a:r>
              <a:rPr lang="en-US" altLang="zh-CN" dirty="0"/>
              <a:t>1</a:t>
            </a:r>
            <a:r>
              <a:rPr lang="zh-CN" altLang="en-US" dirty="0"/>
              <a:t>个边沿，也就是</a:t>
            </a:r>
            <a:r>
              <a:rPr lang="en-US" altLang="zh-CN" dirty="0"/>
              <a:t>SCK</a:t>
            </a:r>
            <a:r>
              <a:rPr lang="zh-CN" altLang="en-US" dirty="0"/>
              <a:t>由高电平到低电平的跳变，所以数据采集是在下降沿，数据发送是在上升沿。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Mode3</a:t>
            </a:r>
            <a:r>
              <a:rPr lang="zh-CN" altLang="en-US" dirty="0"/>
              <a:t>：</a:t>
            </a:r>
            <a:r>
              <a:rPr lang="en-US" altLang="zh-CN" dirty="0"/>
              <a:t>CPOL=1</a:t>
            </a:r>
            <a:r>
              <a:rPr lang="zh-CN" altLang="en-US" dirty="0"/>
              <a:t>，</a:t>
            </a:r>
            <a:r>
              <a:rPr lang="en-US" altLang="zh-CN" dirty="0"/>
              <a:t>CPHA=1</a:t>
            </a:r>
            <a:r>
              <a:rPr lang="zh-CN" altLang="en-US" dirty="0"/>
              <a:t>：当空闲态时，</a:t>
            </a:r>
            <a:r>
              <a:rPr lang="en-US" altLang="zh-CN" dirty="0"/>
              <a:t>SCLK</a:t>
            </a:r>
            <a:r>
              <a:rPr lang="zh-CN" altLang="en-US" dirty="0"/>
              <a:t>处于高电平，数据发送是在第</a:t>
            </a:r>
            <a:r>
              <a:rPr lang="en-US" altLang="zh-CN" dirty="0"/>
              <a:t>2</a:t>
            </a:r>
            <a:r>
              <a:rPr lang="zh-CN" altLang="en-US" dirty="0"/>
              <a:t>个边沿，也就是</a:t>
            </a:r>
            <a:r>
              <a:rPr lang="en-US" altLang="zh-CN" dirty="0"/>
              <a:t>SCLK</a:t>
            </a:r>
            <a:r>
              <a:rPr lang="zh-CN" altLang="en-US" dirty="0"/>
              <a:t>由低电平到高电平的跳变，所以数据采集是在上升沿，数据发送是在下降沿。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DB994B-9DBF-4651-A343-E5D1DD7C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05150-8773-4E29-8EE2-78C0B45E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1C928-C7ED-4F0C-BB31-98A5358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19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8069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012190"/>
            <a:ext cx="8672195" cy="4677410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/>
              <a:t>SPI</a:t>
            </a:r>
            <a:r>
              <a:rPr lang="zh-CN" altLang="en-US" sz="2400" dirty="0"/>
              <a:t>接口可根据外设通信的需求，对串行同步时钟的极性（</a:t>
            </a:r>
            <a:r>
              <a:rPr lang="en-US" altLang="zh-CN" sz="2400" dirty="0"/>
              <a:t>CPOL</a:t>
            </a:r>
            <a:r>
              <a:rPr lang="zh-CN" altLang="en-US" sz="2400" dirty="0"/>
              <a:t>）和相位（</a:t>
            </a:r>
            <a:r>
              <a:rPr lang="en-US" altLang="zh-CN" sz="2400" dirty="0"/>
              <a:t>CPHA</a:t>
            </a:r>
            <a:r>
              <a:rPr lang="zh-CN" altLang="en-US" sz="2400" dirty="0"/>
              <a:t>）进行配置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</a:t>
            </a:r>
            <a:endParaRPr lang="en-US" altLang="zh-CN" sz="20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71B2F9-6C9C-4EB4-B51B-2A96D1F8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28182" y="6244453"/>
            <a:ext cx="2455164" cy="365125"/>
          </a:xfrm>
        </p:spPr>
        <p:txBody>
          <a:bodyPr/>
          <a:lstStyle/>
          <a:p>
            <a:fld id="{99FD61EB-7C78-42B6-9D96-EE1AAFDD4B93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43CF6-65EB-4A37-9535-2870BAF5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21D554-2B6B-42C4-BDFB-3BE48934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1967452"/>
            <a:ext cx="5539339" cy="45142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5A4A62-A5AA-444D-84B9-78C5977FC35B}"/>
              </a:ext>
            </a:extLst>
          </p:cNvPr>
          <p:cNvSpPr/>
          <p:nvPr/>
        </p:nvSpPr>
        <p:spPr>
          <a:xfrm>
            <a:off x="5771015" y="1997839"/>
            <a:ext cx="32482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接口的通信影响不大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CPOL=0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，串行同步时钟的空闲状态为低电平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CPOL=1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，串行同步时钟的空闲状态为高电平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决定了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接口上数据的采样位置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，在串行同步时钟的第一个跳变沿数据将被采样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CPHA=1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，在串行同步时钟的第二个跳变沿数据才被采样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内部结构</a:t>
            </a:r>
          </a:p>
        </p:txBody>
      </p:sp>
      <p:pic>
        <p:nvPicPr>
          <p:cNvPr id="5" name="图片 4" descr="img5-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1053645"/>
            <a:ext cx="6840918" cy="51403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E942F-D52F-4D79-865E-143D359D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431B6-72DF-4974-BCD9-2D8A7454BF51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609445-A387-428A-862C-D5BDE850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964905-19FA-4AD8-A725-8DFE0AF2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SPI</a:t>
            </a:r>
            <a:r>
              <a:rPr lang="zh-CN" altLang="en-US" sz="4000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1172399"/>
            <a:ext cx="8672195" cy="503589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2800" dirty="0"/>
              <a:t>SPI</a:t>
            </a:r>
            <a:r>
              <a:rPr lang="zh-CN" altLang="en-US" sz="2800" dirty="0"/>
              <a:t>寄存器：</a:t>
            </a:r>
            <a:r>
              <a:rPr lang="en-US" altLang="zh-CN" sz="2800" dirty="0"/>
              <a:t>SPI_CR1</a:t>
            </a:r>
            <a:r>
              <a:rPr lang="zh-CN" altLang="en-US" sz="2800" dirty="0"/>
              <a:t>寄存器设置</a:t>
            </a:r>
            <a:r>
              <a:rPr lang="en-US" altLang="zh-CN" sz="2800" dirty="0"/>
              <a:t>SPI</a:t>
            </a:r>
            <a:r>
              <a:rPr lang="zh-CN" altLang="en-US" sz="2800" dirty="0"/>
              <a:t>的工作模式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800" dirty="0"/>
          </a:p>
          <a:p>
            <a:pPr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dirty="0"/>
          </a:p>
          <a:p>
            <a:r>
              <a:rPr lang="en-US" altLang="zh-CN" sz="1800" b="1" dirty="0"/>
              <a:t>SPE</a:t>
            </a:r>
            <a:r>
              <a:rPr lang="zh-CN" altLang="en-US" sz="1800" b="1" dirty="0"/>
              <a:t>：</a:t>
            </a:r>
            <a:r>
              <a:rPr lang="en-US" altLang="zh-CN" sz="1800" dirty="0"/>
              <a:t>SPI </a:t>
            </a:r>
            <a:r>
              <a:rPr lang="zh-CN" altLang="en-US" sz="1800" dirty="0"/>
              <a:t>使能 </a:t>
            </a:r>
            <a:r>
              <a:rPr lang="en-US" altLang="zh-CN" sz="1800" dirty="0"/>
              <a:t>(SPI enable) </a:t>
            </a:r>
          </a:p>
          <a:p>
            <a:pPr lvl="1"/>
            <a:r>
              <a:rPr lang="en-US" altLang="zh-CN" sz="1800" dirty="0"/>
              <a:t>0</a:t>
            </a:r>
            <a:r>
              <a:rPr lang="zh-CN" altLang="en-US" sz="1800" dirty="0"/>
              <a:t>：关闭外设 </a:t>
            </a:r>
          </a:p>
          <a:p>
            <a:pPr lvl="1"/>
            <a:r>
              <a:rPr lang="en-US" altLang="zh-CN" sz="1800" dirty="0"/>
              <a:t>1</a:t>
            </a:r>
            <a:r>
              <a:rPr lang="zh-CN" altLang="en-US" sz="1800" dirty="0"/>
              <a:t>：使能外设</a:t>
            </a:r>
            <a:endParaRPr lang="en-US" altLang="zh-CN" sz="1800" dirty="0"/>
          </a:p>
          <a:p>
            <a:r>
              <a:rPr lang="en-US" altLang="zh-CN" sz="1800" b="1" dirty="0"/>
              <a:t>MSTR</a:t>
            </a:r>
            <a:r>
              <a:rPr lang="zh-CN" altLang="en-US" sz="1800" dirty="0"/>
              <a:t>：主模式选择 </a:t>
            </a:r>
            <a:r>
              <a:rPr lang="en-US" altLang="zh-CN" sz="1800" dirty="0"/>
              <a:t>(Master selection) </a:t>
            </a:r>
          </a:p>
          <a:p>
            <a:pPr marL="742950" lvl="1" indent="-285750"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/>
              <a:t>0</a:t>
            </a:r>
            <a:r>
              <a:rPr lang="zh-CN" altLang="en-US" sz="1800" dirty="0"/>
              <a:t>：从配置 </a:t>
            </a:r>
          </a:p>
          <a:p>
            <a:pPr marL="742950" lvl="1" indent="-285750"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1800" dirty="0"/>
              <a:t>1</a:t>
            </a:r>
            <a:r>
              <a:rPr lang="zh-CN" altLang="en-US" sz="1800" dirty="0"/>
              <a:t>：主配置</a:t>
            </a:r>
          </a:p>
        </p:txBody>
      </p:sp>
      <p:pic>
        <p:nvPicPr>
          <p:cNvPr id="4" name="图片 3" descr="img5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5" y="2198933"/>
            <a:ext cx="8474807" cy="944200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4CA53-1E7A-4399-91DA-A52373C1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E2FC-36F6-48CA-AA62-5F22ACDE8C1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284682E-8211-4157-9298-513EDF45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9920781-0BDE-4E65-BD92-3455BDEF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69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90EF07B-37A5-4F8D-8054-9FF4402D923C}"/>
              </a:ext>
            </a:extLst>
          </p:cNvPr>
          <p:cNvCxnSpPr/>
          <p:nvPr/>
        </p:nvCxnSpPr>
        <p:spPr>
          <a:xfrm>
            <a:off x="7738712" y="2802918"/>
            <a:ext cx="7700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EF6D3E0-803D-455B-AA4D-6EC84F50C0C4}"/>
              </a:ext>
            </a:extLst>
          </p:cNvPr>
          <p:cNvCxnSpPr>
            <a:cxnSpLocks/>
          </p:cNvCxnSpPr>
          <p:nvPr/>
        </p:nvCxnSpPr>
        <p:spPr>
          <a:xfrm>
            <a:off x="7116280" y="2802918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06A5DB-28B1-4905-9B04-F2DFCDD00DE5}"/>
              </a:ext>
            </a:extLst>
          </p:cNvPr>
          <p:cNvCxnSpPr>
            <a:cxnSpLocks/>
          </p:cNvCxnSpPr>
          <p:nvPr/>
        </p:nvCxnSpPr>
        <p:spPr>
          <a:xfrm>
            <a:off x="5043319" y="2806126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EDDB995-E171-43FA-BF6E-ED5640580F88}"/>
              </a:ext>
            </a:extLst>
          </p:cNvPr>
          <p:cNvCxnSpPr>
            <a:cxnSpLocks/>
          </p:cNvCxnSpPr>
          <p:nvPr/>
        </p:nvCxnSpPr>
        <p:spPr>
          <a:xfrm>
            <a:off x="2416185" y="2802918"/>
            <a:ext cx="4588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68888BE-B3B5-44ED-A063-2B8920188BA5}"/>
              </a:ext>
            </a:extLst>
          </p:cNvPr>
          <p:cNvSpPr/>
          <p:nvPr/>
        </p:nvSpPr>
        <p:spPr>
          <a:xfrm>
            <a:off x="5110665" y="3244334"/>
            <a:ext cx="2977097" cy="1137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位来定义数据帧格式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  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位数据帧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3E6F1A4D-FC8A-4559-8FC2-3BDA886B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设备的分类</a:t>
            </a:r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33DF6EC0-2267-4C85-9F64-2A216FA0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20000"/>
              </a:spcAft>
            </a:pPr>
            <a:r>
              <a:rPr lang="zh-CN" altLang="en-US" sz="2800" dirty="0"/>
              <a:t>计算机所管理的</a:t>
            </a:r>
            <a:r>
              <a:rPr lang="en-US" altLang="zh-CN" sz="2800" dirty="0"/>
              <a:t>I/O</a:t>
            </a:r>
            <a:r>
              <a:rPr lang="zh-CN" altLang="en-US" sz="2800" dirty="0"/>
              <a:t>设备</a:t>
            </a:r>
            <a:r>
              <a:rPr lang="zh-CN" altLang="en-US" sz="2800" dirty="0">
                <a:solidFill>
                  <a:srgbClr val="0070C0"/>
                </a:solidFill>
              </a:rPr>
              <a:t>按输入输出</a:t>
            </a:r>
            <a:r>
              <a:rPr lang="zh-CN" altLang="en-US" sz="2800" dirty="0"/>
              <a:t>对象的不同可以分为以下</a:t>
            </a:r>
            <a:r>
              <a:rPr lang="en-US" altLang="zh-CN" sz="2800" dirty="0"/>
              <a:t>3</a:t>
            </a:r>
            <a:r>
              <a:rPr lang="zh-CN" altLang="en-US" sz="2800" dirty="0"/>
              <a:t>类：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用户可读写</a:t>
            </a:r>
            <a:r>
              <a:rPr lang="zh-CN" altLang="en-US" sz="2400" dirty="0"/>
              <a:t>设备，用于用户与计算机通信。如：显示器、键盘、鼠标、</a:t>
            </a:r>
            <a:r>
              <a:rPr lang="zh-CN" altLang="en-US" sz="2400" dirty="0">
                <a:solidFill>
                  <a:srgbClr val="FF0000"/>
                </a:solidFill>
              </a:rPr>
              <a:t>打印机</a:t>
            </a:r>
            <a:r>
              <a:rPr lang="zh-CN" altLang="en-US" sz="2400" dirty="0"/>
              <a:t>等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机器可读写</a:t>
            </a:r>
            <a:r>
              <a:rPr lang="zh-CN" altLang="en-US" sz="2400" dirty="0"/>
              <a:t>设备，用于电子装置与计算机通信。如：硬盘、</a:t>
            </a:r>
            <a:r>
              <a:rPr lang="en-US" altLang="zh-CN" sz="2400" dirty="0"/>
              <a:t>U</a:t>
            </a:r>
            <a:r>
              <a:rPr lang="zh-CN" altLang="en-US" sz="2400" dirty="0"/>
              <a:t>盘、控制器</a:t>
            </a:r>
          </a:p>
          <a:p>
            <a:pPr lvl="1">
              <a:spcAft>
                <a:spcPct val="20000"/>
              </a:spcAft>
            </a:pPr>
            <a:r>
              <a:rPr lang="zh-CN" altLang="en-US" sz="2400" b="1" dirty="0">
                <a:solidFill>
                  <a:schemeClr val="hlink"/>
                </a:solidFill>
              </a:rPr>
              <a:t>通信</a:t>
            </a:r>
            <a:r>
              <a:rPr lang="zh-CN" altLang="en-US" sz="2400" dirty="0"/>
              <a:t>设备，用于与远程设备通信。如：</a:t>
            </a:r>
            <a:r>
              <a:rPr lang="en-US" altLang="zh-CN" sz="2400" dirty="0"/>
              <a:t>Modem</a:t>
            </a:r>
            <a:r>
              <a:rPr lang="zh-CN" altLang="en-US" sz="2400" dirty="0"/>
              <a:t>、</a:t>
            </a:r>
            <a:r>
              <a:rPr lang="en-US" altLang="zh-CN" sz="2400" dirty="0"/>
              <a:t>ISDN</a:t>
            </a:r>
            <a:r>
              <a:rPr lang="zh-CN" altLang="en-US" sz="2400" dirty="0"/>
              <a:t>终端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4951FD-CB31-4773-9EFD-A411093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7F69-144B-48F8-8BB0-33F30BE193F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41CA55-AC7C-4849-B05E-3CF0476E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8EF169-B0C0-463E-8A32-B2DF622B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7011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SPI</a:t>
            </a:r>
            <a:r>
              <a:rPr lang="zh-CN" altLang="en-US" sz="3600" dirty="0"/>
              <a:t>工作模式</a:t>
            </a:r>
            <a:r>
              <a:rPr lang="en-US" altLang="zh-CN" sz="3600" dirty="0"/>
              <a:t>--</a:t>
            </a:r>
            <a:r>
              <a:rPr lang="zh-CN" altLang="en-US" sz="3600" dirty="0"/>
              <a:t>主机模式和从机模式</a:t>
            </a:r>
          </a:p>
        </p:txBody>
      </p:sp>
      <p:pic>
        <p:nvPicPr>
          <p:cNvPr id="6" name="图片 5" descr="img5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69" y="1417738"/>
            <a:ext cx="6755765" cy="1664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721" y="3213997"/>
            <a:ext cx="4189730" cy="306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在主机模式下</a:t>
            </a:r>
          </a:p>
          <a:p>
            <a:pPr>
              <a:lnSpc>
                <a:spcPct val="140000"/>
              </a:lnSpc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主机使用一个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IO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引脚选择从机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时钟（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SCK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）信号由主机产生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 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传输的起始由主机发送数据来启动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MOSI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引脚发送数据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 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 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MISO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引脚接收数据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99686" y="3361940"/>
            <a:ext cx="4363720" cy="220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在从机模式下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数据传输在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SSEL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被主机拉低后开始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接收主机输出的时钟信号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MOSI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引脚接收数据</a:t>
            </a: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微软雅黑" charset="0"/>
                <a:ea typeface="微软雅黑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charset="0"/>
                <a:ea typeface="微软雅黑" charset="0"/>
                <a:sym typeface="Symbol" panose="05050102010706020507" pitchFamily="18" charset="2"/>
              </a:rPr>
              <a:t>● 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通过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MISO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引脚发送数据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27777-3B15-43B8-9AAC-1F9970B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891B6-707E-4E70-B664-61CA03B965E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900673-2279-40F8-8D81-7BF37C4A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18B0E6-A1D2-46F6-B88D-863E0B4E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70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5F4C18-5E2D-4955-8CA1-2E48BB949295}"/>
              </a:ext>
            </a:extLst>
          </p:cNvPr>
          <p:cNvCxnSpPr/>
          <p:nvPr/>
        </p:nvCxnSpPr>
        <p:spPr>
          <a:xfrm>
            <a:off x="4405452" y="3202386"/>
            <a:ext cx="0" cy="3070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的从模式配置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655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配置</a:t>
            </a:r>
            <a:r>
              <a:rPr lang="en-US" altLang="zh-CN" sz="2800" dirty="0"/>
              <a:t>SPI</a:t>
            </a:r>
            <a:r>
              <a:rPr lang="zh-CN" altLang="en-US" sz="2800" dirty="0"/>
              <a:t>为从模式的过程（</a:t>
            </a:r>
            <a:r>
              <a:rPr lang="en-US" altLang="zh-CN" sz="2800" dirty="0"/>
              <a:t>SCK</a:t>
            </a:r>
            <a:r>
              <a:rPr lang="zh-CN" altLang="en-US" sz="2800" dirty="0"/>
              <a:t>引脚用于接收主机的串行时钟）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）设置</a:t>
            </a:r>
            <a:r>
              <a:rPr lang="en-US" altLang="zh-CN" sz="2400" dirty="0"/>
              <a:t>DEF</a:t>
            </a:r>
            <a:r>
              <a:rPr lang="zh-CN" altLang="en-US" sz="2400" dirty="0"/>
              <a:t>位来定义数据帧格式（</a:t>
            </a:r>
            <a:r>
              <a:rPr lang="en-US" altLang="zh-CN" sz="2400" dirty="0"/>
              <a:t>8</a:t>
            </a:r>
            <a:r>
              <a:rPr lang="zh-CN" altLang="en-US" sz="2400" dirty="0"/>
              <a:t>位或</a:t>
            </a:r>
            <a:r>
              <a:rPr lang="en-US" altLang="zh-CN" sz="2400" dirty="0"/>
              <a:t>16</a:t>
            </a:r>
            <a:r>
              <a:rPr lang="zh-CN" altLang="en-US" sz="2400" dirty="0"/>
              <a:t>位）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）设置</a:t>
            </a:r>
            <a:r>
              <a:rPr lang="en-US" altLang="zh-CN" sz="2400" dirty="0"/>
              <a:t>CPOL</a:t>
            </a:r>
            <a:r>
              <a:rPr lang="zh-CN" altLang="en-US" sz="2400" dirty="0"/>
              <a:t>位和</a:t>
            </a:r>
            <a:r>
              <a:rPr lang="en-US" altLang="zh-CN" sz="2400" dirty="0"/>
              <a:t>CPHA</a:t>
            </a:r>
            <a:r>
              <a:rPr lang="zh-CN" altLang="en-US" sz="2400" dirty="0"/>
              <a:t>位来定义数据传输和串行时钟之间的相位关系，保持主机和从机</a:t>
            </a:r>
            <a:r>
              <a:rPr lang="en-US" altLang="zh-CN" sz="2400" dirty="0"/>
              <a:t>CPOL</a:t>
            </a:r>
            <a:r>
              <a:rPr lang="zh-CN" altLang="en-US" sz="2400" dirty="0"/>
              <a:t>位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ym typeface="+mn-ea"/>
              </a:rPr>
              <a:t>CPHA</a:t>
            </a:r>
            <a:r>
              <a:rPr lang="zh-CN" altLang="en-US" sz="2400" dirty="0">
                <a:sym typeface="+mn-ea"/>
              </a:rPr>
              <a:t>位的一致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）保持主机和从机帧格式的一致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）在通信的过程中，必须保证</a:t>
            </a:r>
            <a:r>
              <a:rPr lang="en-US" altLang="zh-CN" sz="2400" dirty="0">
                <a:sym typeface="+mn-ea"/>
              </a:rPr>
              <a:t>CS</a:t>
            </a:r>
            <a:r>
              <a:rPr lang="zh-CN" altLang="en-US" sz="2400" dirty="0">
                <a:sym typeface="+mn-ea"/>
              </a:rPr>
              <a:t>片选信号处于低电平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 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）清除</a:t>
            </a:r>
            <a:r>
              <a:rPr lang="en-US" altLang="zh-CN" sz="2400" dirty="0">
                <a:sym typeface="+mn-ea"/>
              </a:rPr>
              <a:t>MSTR</a:t>
            </a:r>
            <a:r>
              <a:rPr lang="zh-CN" altLang="en-US" sz="2400" dirty="0">
                <a:sym typeface="+mn-ea"/>
              </a:rPr>
              <a:t>位，设置</a:t>
            </a:r>
            <a:r>
              <a:rPr lang="en-US" altLang="zh-CN" sz="2400" dirty="0">
                <a:sym typeface="+mn-ea"/>
              </a:rPr>
              <a:t>SPE</a:t>
            </a:r>
            <a:r>
              <a:rPr lang="zh-CN" altLang="en-US" sz="2400" dirty="0">
                <a:sym typeface="+mn-ea"/>
              </a:rPr>
              <a:t>位使相应引脚处于</a:t>
            </a:r>
            <a:r>
              <a:rPr lang="en-US" altLang="zh-CN" sz="2400" dirty="0">
                <a:sym typeface="+mn-ea"/>
              </a:rPr>
              <a:t>SPI</a:t>
            </a:r>
            <a:r>
              <a:rPr lang="zh-CN" altLang="en-US" sz="2400" dirty="0">
                <a:sym typeface="+mn-ea"/>
              </a:rPr>
              <a:t>工作模式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9CE14F-892A-4482-B8F3-07223A8C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AB99-90DF-4DEF-85F4-2C3954458CD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22450-0B29-4FAA-9885-409B0E3D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9D920-D3E4-4B37-9ABD-A61B591F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1852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020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数据字被并行写入发送缓冲区</a:t>
            </a:r>
            <a:endParaRPr lang="en-US" altLang="zh-CN" sz="2400" dirty="0"/>
          </a:p>
          <a:p>
            <a:r>
              <a:rPr lang="zh-CN" altLang="en-US" sz="2400" dirty="0"/>
              <a:t>当从设备收到时钟信号并且在</a:t>
            </a:r>
            <a:r>
              <a:rPr lang="en-US" altLang="zh-CN" sz="2400" dirty="0"/>
              <a:t>MISO</a:t>
            </a:r>
            <a:r>
              <a:rPr lang="zh-CN" altLang="en-US" sz="2400" dirty="0"/>
              <a:t>引脚上出现第一个数据位时，发送过程开始</a:t>
            </a:r>
            <a:endParaRPr lang="en-US" altLang="zh-CN" sz="2400" dirty="0"/>
          </a:p>
          <a:p>
            <a:r>
              <a:rPr lang="zh-CN" altLang="en-US" sz="2400" dirty="0"/>
              <a:t>剩下的数据位被写入移位寄存器；当发送缓冲区中的数据字写入移位寄存器时，</a:t>
            </a:r>
            <a:r>
              <a:rPr lang="en-US" altLang="zh-CN" sz="2400" dirty="0"/>
              <a:t>SPI_SP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TXE</a:t>
            </a:r>
            <a:r>
              <a:rPr lang="zh-CN" altLang="en-US" sz="2400" dirty="0"/>
              <a:t>位被置位</a:t>
            </a:r>
            <a:endParaRPr lang="en-US" altLang="zh-CN" sz="2400" dirty="0"/>
          </a:p>
          <a:p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TXEIE</a:t>
            </a:r>
            <a:r>
              <a:rPr lang="zh-CN" altLang="en-US" sz="2400" dirty="0">
                <a:sym typeface="+mn-ea"/>
              </a:rPr>
              <a:t>位，将触发中断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CC852-CBF7-4E03-8374-EB2619F6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415E-398D-4ABD-A978-6DDD310BAA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3039-F4E5-4284-97DB-B7C445F1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347AB-EB17-4B14-80CF-761E8399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18526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的从模式传输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数据接收过程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0205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当数据接收完成时，移位寄存器中的数据传输到接收缓冲区中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400" dirty="0"/>
              <a:t>在最后一个采样时钟边沿后，</a:t>
            </a:r>
            <a:r>
              <a:rPr lang="en-US" altLang="zh-CN" sz="2400" dirty="0"/>
              <a:t>RXNE</a:t>
            </a:r>
            <a:r>
              <a:rPr lang="zh-CN" altLang="en-US" sz="2400" dirty="0"/>
              <a:t>位被置位，移位寄存器中的数据字被拷贝到接收缓冲区。</a:t>
            </a:r>
            <a:endParaRPr lang="en-US" altLang="zh-CN" sz="2400" dirty="0"/>
          </a:p>
          <a:p>
            <a:pPr lvl="1"/>
            <a:r>
              <a:rPr lang="zh-CN" altLang="en-US" sz="2400" dirty="0"/>
              <a:t>当读</a:t>
            </a:r>
            <a:r>
              <a:rPr lang="en-US" altLang="zh-CN" sz="2400" dirty="0">
                <a:sym typeface="+mn-ea"/>
              </a:rPr>
              <a:t>SPI_DR</a:t>
            </a:r>
            <a:r>
              <a:rPr lang="zh-CN" altLang="en-US" sz="2400" dirty="0">
                <a:sym typeface="+mn-ea"/>
              </a:rPr>
              <a:t>寄存器时，</a:t>
            </a:r>
            <a:r>
              <a:rPr lang="en-US" altLang="zh-CN" sz="2400" dirty="0">
                <a:sym typeface="+mn-ea"/>
              </a:rPr>
              <a:t>SPI</a:t>
            </a:r>
            <a:r>
              <a:rPr lang="zh-CN" altLang="en-US" sz="2400" dirty="0">
                <a:sym typeface="+mn-ea"/>
              </a:rPr>
              <a:t>设备返回接收缓冲区接收到的数据字</a:t>
            </a:r>
            <a:endParaRPr lang="en-US" altLang="zh-CN" sz="2400" dirty="0">
              <a:sym typeface="+mn-ea"/>
            </a:endParaRPr>
          </a:p>
          <a:p>
            <a:pPr lvl="1"/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RXNEIE</a:t>
            </a:r>
            <a:r>
              <a:rPr lang="zh-CN" altLang="en-US" sz="2400" dirty="0">
                <a:sym typeface="+mn-ea"/>
              </a:rPr>
              <a:t>位，将触发中断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CC852-CBF7-4E03-8374-EB2619F6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415E-398D-4ABD-A978-6DDD310BAA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3039-F4E5-4284-97DB-B7C445F1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347AB-EB17-4B14-80CF-761E8399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52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SPI</a:t>
            </a:r>
            <a:r>
              <a:rPr lang="zh-CN" altLang="en-US" sz="4000" dirty="0"/>
              <a:t>的主模式配置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13815"/>
            <a:ext cx="8672195" cy="527240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配置</a:t>
            </a:r>
            <a:r>
              <a:rPr lang="en-US" altLang="zh-CN" sz="2800" dirty="0"/>
              <a:t>SPI</a:t>
            </a:r>
            <a:r>
              <a:rPr lang="zh-CN" altLang="en-US" sz="2800" dirty="0"/>
              <a:t>为主模式的过程（</a:t>
            </a:r>
            <a:r>
              <a:rPr lang="en-US" altLang="zh-CN" sz="2800" dirty="0"/>
              <a:t>SCK</a:t>
            </a:r>
            <a:r>
              <a:rPr lang="zh-CN" altLang="en-US" sz="2800" dirty="0"/>
              <a:t>引脚用于产生时钟信号）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）通过</a:t>
            </a:r>
            <a:r>
              <a:rPr lang="en-US" altLang="zh-CN" sz="2400" dirty="0"/>
              <a:t>SPI_CR1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BR[2:0]</a:t>
            </a:r>
            <a:r>
              <a:rPr lang="zh-CN" altLang="en-US" sz="2400" dirty="0"/>
              <a:t>位定义串行时钟波特率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2</a:t>
            </a:r>
            <a:r>
              <a:rPr lang="zh-CN" altLang="en-US" sz="2400" dirty="0"/>
              <a:t>）设置</a:t>
            </a:r>
            <a:r>
              <a:rPr lang="en-US" altLang="zh-CN" sz="2400" dirty="0"/>
              <a:t>CPOL</a:t>
            </a:r>
            <a:r>
              <a:rPr lang="zh-CN" altLang="en-US" sz="2400" dirty="0"/>
              <a:t>位和</a:t>
            </a:r>
            <a:r>
              <a:rPr lang="en-US" altLang="zh-CN" sz="2400" dirty="0"/>
              <a:t>CPHA</a:t>
            </a:r>
            <a:r>
              <a:rPr lang="zh-CN" altLang="en-US" sz="2400" dirty="0"/>
              <a:t>位来定义数据传输和串行时钟之间的相位关系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）设置</a:t>
            </a:r>
            <a:r>
              <a:rPr lang="en-US" altLang="zh-CN" sz="2400" dirty="0">
                <a:sym typeface="+mn-ea"/>
              </a:rPr>
              <a:t>DEF</a:t>
            </a:r>
            <a:r>
              <a:rPr lang="zh-CN" altLang="en-US" sz="2400" dirty="0">
                <a:sym typeface="+mn-ea"/>
              </a:rPr>
              <a:t>位来定义数据帧格式（</a:t>
            </a:r>
            <a:r>
              <a:rPr lang="en-US" altLang="zh-CN" sz="2400" dirty="0">
                <a:sym typeface="+mn-ea"/>
              </a:rPr>
              <a:t>8</a:t>
            </a:r>
            <a:r>
              <a:rPr lang="zh-CN" altLang="en-US" sz="2400" dirty="0">
                <a:sym typeface="+mn-ea"/>
              </a:rPr>
              <a:t>位或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位）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）设置</a:t>
            </a:r>
            <a:r>
              <a:rPr lang="en-US" altLang="zh-CN" sz="2400" dirty="0">
                <a:sym typeface="+mn-ea"/>
              </a:rPr>
              <a:t>SPI_CR1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LSBFIRST</a:t>
            </a:r>
            <a:r>
              <a:rPr lang="zh-CN" altLang="en-US" sz="2400" dirty="0">
                <a:sym typeface="+mn-ea"/>
              </a:rPr>
              <a:t>位来定义帧格式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  （</a:t>
            </a: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）在通信的过程中，必须保证</a:t>
            </a:r>
            <a:r>
              <a:rPr lang="en-US" altLang="zh-CN" sz="2400" dirty="0">
                <a:sym typeface="+mn-ea"/>
              </a:rPr>
              <a:t>CS</a:t>
            </a:r>
            <a:r>
              <a:rPr lang="zh-CN" altLang="en-US" sz="2400" dirty="0">
                <a:sym typeface="+mn-ea"/>
              </a:rPr>
              <a:t>片选信号处于高电平</a:t>
            </a:r>
            <a:endParaRPr lang="zh-CN" altLang="en-US" sz="2400" dirty="0"/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19B17-6639-4441-8105-7CB63E72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E8D2-AE5F-464B-A315-9A8D9F8BA77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F66BD3-A6C4-4321-AFF7-90E49B8E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CBFD7-D6C9-43E1-97D0-88B5494B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426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的主模式传输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数据发送过程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11" y="962734"/>
            <a:ext cx="8672195" cy="5612765"/>
          </a:xfrm>
        </p:spPr>
        <p:txBody>
          <a:bodyPr>
            <a:normAutofit fontScale="95000"/>
          </a:bodyPr>
          <a:lstStyle/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当写入数据到发送缓冲区时，发送过程开始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当发送第一个数据位时，数据被并行写入移位寄存器，然后串行地移出到</a:t>
            </a:r>
            <a:r>
              <a:rPr lang="en-US" altLang="zh-CN" sz="2400" dirty="0"/>
              <a:t>MOSI</a:t>
            </a:r>
            <a:r>
              <a:rPr lang="zh-CN" altLang="en-US" sz="2400" dirty="0"/>
              <a:t>引脚。当数据字从发送缓冲区写入移位寄存器时，</a:t>
            </a:r>
            <a:r>
              <a:rPr lang="en-US" altLang="zh-CN" sz="2400" dirty="0"/>
              <a:t>SPI_SP</a:t>
            </a:r>
            <a:r>
              <a:rPr lang="zh-CN" altLang="en-US" sz="2400" dirty="0"/>
              <a:t>寄存器的</a:t>
            </a:r>
            <a:r>
              <a:rPr lang="en-US" altLang="zh-CN" sz="2400" dirty="0"/>
              <a:t>TXE</a:t>
            </a:r>
            <a:r>
              <a:rPr lang="zh-CN" altLang="en-US" sz="2400" dirty="0"/>
              <a:t>位被置位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数据字的高位在前还是低位在前传输，取决于</a:t>
            </a:r>
            <a:r>
              <a:rPr lang="en-US" altLang="zh-CN" sz="2400" dirty="0">
                <a:sym typeface="+mn-ea"/>
              </a:rPr>
              <a:t>SPI_SP</a:t>
            </a:r>
            <a:r>
              <a:rPr lang="zh-CN" altLang="en-US" sz="2400" dirty="0">
                <a:sym typeface="+mn-ea"/>
              </a:rPr>
              <a:t>寄存器的</a:t>
            </a:r>
            <a:r>
              <a:rPr lang="en-US" altLang="zh-CN" sz="2400" dirty="0">
                <a:sym typeface="+mn-ea"/>
              </a:rPr>
              <a:t>LSBFIRST</a:t>
            </a:r>
            <a:r>
              <a:rPr lang="zh-CN" altLang="en-US" sz="2400" dirty="0">
                <a:sym typeface="+mn-ea"/>
              </a:rPr>
              <a:t>位的配置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如果设置了</a:t>
            </a:r>
            <a:r>
              <a:rPr lang="en-US" altLang="zh-CN" sz="2400" dirty="0">
                <a:sym typeface="+mn-ea"/>
              </a:rPr>
              <a:t>SPI_CR2</a:t>
            </a:r>
            <a:r>
              <a:rPr lang="zh-CN" altLang="en-US" sz="2400" dirty="0">
                <a:sym typeface="+mn-ea"/>
              </a:rPr>
              <a:t>寄存器中的</a:t>
            </a:r>
            <a:r>
              <a:rPr lang="en-US" altLang="zh-CN" sz="2400" dirty="0">
                <a:sym typeface="+mn-ea"/>
              </a:rPr>
              <a:t>TXEIE</a:t>
            </a:r>
            <a:r>
              <a:rPr lang="zh-CN" altLang="en-US" sz="2400" dirty="0">
                <a:sym typeface="+mn-ea"/>
              </a:rPr>
              <a:t>位，将触发中断</a:t>
            </a:r>
          </a:p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400" dirty="0"/>
              <a:t>一旦数据传输开始，如果下一个将要发送的数据字被写入了发送缓冲区，就可以维持持续的数据字传输。在写发送缓冲区之前，需确认</a:t>
            </a:r>
            <a:r>
              <a:rPr lang="en-US" altLang="zh-CN" sz="2400" dirty="0"/>
              <a:t>TXE</a:t>
            </a:r>
            <a:r>
              <a:rPr lang="zh-CN" altLang="en-US" sz="2400" dirty="0"/>
              <a:t>标志位是否被置位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090B0-AD30-4EF9-BC92-EFD5E198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2FF3-E031-4454-AE00-AD6D9F857AF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E5166-A172-42A7-95CE-ED7B9513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E36BA-AC5A-421C-842F-18D32642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879" y="220090"/>
            <a:ext cx="8672242" cy="7426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SPI</a:t>
            </a:r>
            <a:r>
              <a:rPr lang="zh-CN" altLang="en-US" sz="3600" dirty="0"/>
              <a:t>的主模式传输</a:t>
            </a:r>
            <a:r>
              <a:rPr lang="en-US" altLang="zh-CN" sz="3600" dirty="0"/>
              <a:t>-</a:t>
            </a:r>
            <a:r>
              <a:rPr lang="zh-CN" altLang="en-US" sz="3600" dirty="0"/>
              <a:t>数据接收过程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13790"/>
            <a:ext cx="8672195" cy="5612765"/>
          </a:xfrm>
        </p:spPr>
        <p:txBody>
          <a:bodyPr>
            <a:normAutofit fontScale="95000"/>
          </a:bodyPr>
          <a:lstStyle/>
          <a:p>
            <a:pPr marL="0" lvl="1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3000" dirty="0">
                <a:sym typeface="+mn-ea"/>
              </a:rPr>
              <a:t>当数据传输完成时，移位寄存器中的数据字被拷贝到接收缓冲区，并且</a:t>
            </a:r>
            <a:r>
              <a:rPr lang="en-US" altLang="zh-CN" sz="3000" dirty="0"/>
              <a:t>RXNE</a:t>
            </a:r>
            <a:r>
              <a:rPr lang="zh-CN" altLang="en-US" sz="3000" dirty="0"/>
              <a:t>标志位被置位</a:t>
            </a:r>
            <a:endParaRPr lang="en-US" altLang="zh-CN" sz="3000" dirty="0"/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>
                <a:sym typeface="+mn-ea"/>
              </a:rPr>
              <a:t>在最后采样时钟边沿，</a:t>
            </a:r>
            <a:r>
              <a:rPr lang="en-US" altLang="zh-CN" sz="2600" dirty="0">
                <a:sym typeface="+mn-ea"/>
              </a:rPr>
              <a:t>RXNE</a:t>
            </a:r>
            <a:r>
              <a:rPr lang="zh-CN" altLang="en-US" sz="2600" dirty="0">
                <a:sym typeface="+mn-ea"/>
              </a:rPr>
              <a:t>位被置位，移位寄存器接收到的数据字被写入缓冲区。</a:t>
            </a:r>
            <a:endParaRPr lang="en-US" altLang="zh-CN" sz="2600" dirty="0">
              <a:sym typeface="+mn-ea"/>
            </a:endParaRPr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>
                <a:sym typeface="+mn-ea"/>
              </a:rPr>
              <a:t>读</a:t>
            </a:r>
            <a:r>
              <a:rPr lang="en-US" altLang="zh-CN" sz="2600" dirty="0">
                <a:sym typeface="+mn-ea"/>
              </a:rPr>
              <a:t>SPI_DR</a:t>
            </a:r>
            <a:r>
              <a:rPr lang="zh-CN" altLang="en-US" sz="2600" dirty="0">
                <a:sym typeface="+mn-ea"/>
              </a:rPr>
              <a:t>寄存器时，</a:t>
            </a:r>
            <a:r>
              <a:rPr lang="en-US" altLang="zh-CN" sz="2600" dirty="0">
                <a:sym typeface="+mn-ea"/>
              </a:rPr>
              <a:t>SPI</a:t>
            </a:r>
            <a:r>
              <a:rPr lang="zh-CN" altLang="en-US" sz="2600" dirty="0">
                <a:sym typeface="+mn-ea"/>
              </a:rPr>
              <a:t>设备返回接收缓冲区接收到的数据字，</a:t>
            </a:r>
            <a:r>
              <a:rPr lang="en-US" altLang="zh-CN" sz="2600" dirty="0">
                <a:sym typeface="+mn-ea"/>
              </a:rPr>
              <a:t>RXNE</a:t>
            </a:r>
            <a:r>
              <a:rPr lang="zh-CN" altLang="en-US" sz="2600" dirty="0">
                <a:sym typeface="+mn-ea"/>
              </a:rPr>
              <a:t>位被清除</a:t>
            </a:r>
            <a:endParaRPr lang="zh-CN" altLang="en-US" sz="2600" dirty="0"/>
          </a:p>
          <a:p>
            <a:pPr marL="274320" lvl="2" indent="0" algn="just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/>
              <a:t>如果设置了</a:t>
            </a:r>
            <a:r>
              <a:rPr lang="en-US" altLang="zh-CN" sz="2600" dirty="0">
                <a:sym typeface="+mn-ea"/>
              </a:rPr>
              <a:t>SPI_CR2</a:t>
            </a:r>
            <a:r>
              <a:rPr lang="zh-CN" altLang="en-US" sz="2600" dirty="0">
                <a:sym typeface="+mn-ea"/>
              </a:rPr>
              <a:t>寄存器中的</a:t>
            </a:r>
            <a:r>
              <a:rPr lang="en-US" altLang="zh-CN" sz="2600" dirty="0">
                <a:sym typeface="+mn-ea"/>
              </a:rPr>
              <a:t>RXNEIE</a:t>
            </a:r>
            <a:r>
              <a:rPr lang="zh-CN" altLang="en-US" sz="2600" dirty="0">
                <a:sym typeface="+mn-ea"/>
              </a:rPr>
              <a:t>位，将触发中断</a:t>
            </a:r>
            <a:endParaRPr lang="en-US" altLang="zh-CN" sz="2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090B0-AD30-4EF9-BC92-EFD5E198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2FF3-E031-4454-AE00-AD6D9F857AF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E5166-A172-42A7-95CE-ED7B9513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E36BA-AC5A-421C-842F-18D32642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943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</a:t>
            </a:r>
            <a:r>
              <a:rPr lang="en-US" altLang="zh-CN" sz="4000" baseline="30000" dirty="0"/>
              <a:t>2</a:t>
            </a:r>
            <a:r>
              <a:rPr lang="en-US" altLang="zh-CN" sz="4000" dirty="0"/>
              <a:t>C 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81100"/>
            <a:ext cx="8672195" cy="528447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</a:pPr>
            <a:r>
              <a:rPr lang="zh-CN" altLang="en-US" sz="2000" dirty="0"/>
              <a:t>串行通信总线：内部集成电路总线，</a:t>
            </a:r>
            <a:r>
              <a:rPr lang="en-US" altLang="zh-CN" sz="2000" dirty="0"/>
              <a:t>Inter-Integrated Circuit, 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</a:p>
          <a:p>
            <a:pPr marL="0" indent="0">
              <a:spcBef>
                <a:spcPts val="600"/>
              </a:spcBef>
            </a:pPr>
            <a:r>
              <a:rPr lang="zh-CN" altLang="en-US" sz="2000" dirty="0"/>
              <a:t>通过</a:t>
            </a:r>
            <a:r>
              <a:rPr lang="en-US" altLang="zh-CN" sz="2000" dirty="0"/>
              <a:t>2</a:t>
            </a:r>
            <a:r>
              <a:rPr lang="zh-CN" altLang="en-US" sz="2000" dirty="0"/>
              <a:t>根连线</a:t>
            </a:r>
            <a:r>
              <a:rPr lang="en-US" altLang="zh-CN" sz="2000" dirty="0"/>
              <a:t>SDA</a:t>
            </a:r>
            <a:r>
              <a:rPr lang="zh-CN" altLang="en-US" sz="2000" dirty="0"/>
              <a:t>和</a:t>
            </a:r>
            <a:r>
              <a:rPr lang="en-US" altLang="zh-CN" sz="2000" dirty="0"/>
              <a:t>SCL</a:t>
            </a:r>
            <a:r>
              <a:rPr lang="zh-CN" altLang="en-US" sz="2000" dirty="0"/>
              <a:t>实现双向数据传输，同步、半双工</a:t>
            </a:r>
            <a:endParaRPr lang="en-US" altLang="zh-CN" sz="2000" dirty="0"/>
          </a:p>
          <a:p>
            <a:pPr marL="0" indent="0">
              <a:spcBef>
                <a:spcPts val="600"/>
              </a:spcBef>
            </a:pPr>
            <a:r>
              <a:rPr lang="zh-CN" altLang="en-US" sz="2000" dirty="0"/>
              <a:t>传输速度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100Kbps</a:t>
            </a:r>
            <a:r>
              <a:rPr lang="zh-CN" altLang="en-US" sz="2000" dirty="0"/>
              <a:t>，高速模式达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400Kbps</a:t>
            </a:r>
            <a:endParaRPr lang="zh-CN" altLang="en-US" sz="20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 dirty="0"/>
              <a:t>简单灵活可扩展，总线中的所有设备仅有唯一地址，通过软件寻址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</a:pPr>
            <a:r>
              <a:rPr lang="en-US" altLang="zh-CN" sz="2000" dirty="0"/>
              <a:t>I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C</a:t>
            </a:r>
            <a:r>
              <a:rPr lang="zh-CN" altLang="en-US" sz="2000" dirty="0"/>
              <a:t>总线系统的典型架构</a:t>
            </a:r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</a:t>
            </a:r>
            <a:endParaRPr lang="en-US" altLang="zh-CN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pic>
        <p:nvPicPr>
          <p:cNvPr id="4" name="图片 3" descr="img5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4" y="3702685"/>
            <a:ext cx="3361690" cy="2467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0" y="3495742"/>
            <a:ext cx="421576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总线上可同时连接多个能控制总线的设备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只能有一个控制设备获得总线控制权而成为主机</a:t>
            </a:r>
          </a:p>
          <a:p>
            <a:pPr marL="285750" indent="-28575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charset="0"/>
                <a:ea typeface="微软雅黑" charset="0"/>
              </a:rPr>
              <a:t>总线能同步所有控制设备所产生的时钟信号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7F68399-A95A-4DBA-A4F7-B8E3DF4A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D81FC-A8DB-462A-B1AF-ED09EB226EE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9760907-A9C4-44FD-B6D1-C7ED39CB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B21D3C-FCF8-46C5-844B-889E07FA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814144"/>
          </a:xfrm>
        </p:spPr>
        <p:txBody>
          <a:bodyPr/>
          <a:lstStyle/>
          <a:p>
            <a:r>
              <a:rPr lang="en-US" altLang="zh-CN" sz="4000" dirty="0"/>
              <a:t> </a:t>
            </a:r>
            <a:r>
              <a:rPr lang="en-US" altLang="zh-CN" sz="3600" dirty="0"/>
              <a:t>I</a:t>
            </a:r>
            <a:r>
              <a:rPr lang="en-US" altLang="zh-CN" sz="3600" baseline="30000" dirty="0"/>
              <a:t>2</a:t>
            </a:r>
            <a:r>
              <a:rPr lang="en-US" altLang="zh-CN" sz="3600" dirty="0"/>
              <a:t>C</a:t>
            </a:r>
            <a:r>
              <a:rPr lang="zh-CN" altLang="en-US" sz="3600" dirty="0"/>
              <a:t>数据传输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096645"/>
            <a:ext cx="8672195" cy="55251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总线上每传输一个数据位必须有一个时钟脉冲，每次发送到</a:t>
            </a:r>
            <a:r>
              <a:rPr lang="en-US" altLang="zh-CN" sz="2400" dirty="0"/>
              <a:t>SDA</a:t>
            </a:r>
            <a:r>
              <a:rPr lang="zh-CN" altLang="en-US" sz="2400" dirty="0"/>
              <a:t>线上的数据都是一个字节，从字节的高位开始传输 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SDA</a:t>
            </a:r>
            <a:r>
              <a:rPr lang="zh-CN" altLang="en-US" sz="2400" dirty="0"/>
              <a:t>线上的</a:t>
            </a:r>
            <a:r>
              <a:rPr lang="zh-CN" altLang="en-US" sz="2400" dirty="0">
                <a:solidFill>
                  <a:srgbClr val="0070C0"/>
                </a:solidFill>
              </a:rPr>
              <a:t>数据</a:t>
            </a:r>
            <a:r>
              <a:rPr lang="zh-CN" altLang="en-US" sz="2400" dirty="0"/>
              <a:t>必须在时钟线</a:t>
            </a:r>
            <a:r>
              <a:rPr lang="en-US" altLang="zh-CN" sz="2400" dirty="0">
                <a:solidFill>
                  <a:srgbClr val="0070C0"/>
                </a:solidFill>
              </a:rPr>
              <a:t>SCL</a:t>
            </a:r>
            <a:r>
              <a:rPr lang="zh-CN" altLang="en-US" sz="2400" dirty="0">
                <a:solidFill>
                  <a:srgbClr val="0070C0"/>
                </a:solidFill>
              </a:rPr>
              <a:t>的高电平期间保持稳定</a:t>
            </a:r>
            <a:r>
              <a:rPr lang="zh-CN" altLang="en-US" sz="2400" dirty="0"/>
              <a:t>，时钟信号为低电平时才能发生改变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I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C</a:t>
            </a:r>
            <a:r>
              <a:rPr lang="zh-CN" altLang="en-US" sz="2400" dirty="0"/>
              <a:t>总线上的</a:t>
            </a:r>
            <a:r>
              <a:rPr lang="en-US" altLang="zh-CN" sz="2400" dirty="0"/>
              <a:t>4</a:t>
            </a:r>
            <a:r>
              <a:rPr lang="zh-CN" altLang="en-US" sz="2400" dirty="0"/>
              <a:t>种信号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/>
              <a:t>起始信号：</a:t>
            </a:r>
            <a:r>
              <a:rPr lang="en-US" altLang="zh-CN" sz="2000" dirty="0"/>
              <a:t>SCL</a:t>
            </a:r>
            <a:r>
              <a:rPr lang="zh-CN" altLang="en-US" sz="2000" dirty="0"/>
              <a:t>为高电平，</a:t>
            </a:r>
            <a:r>
              <a:rPr lang="en-US" altLang="zh-CN" sz="2000" dirty="0"/>
              <a:t>SDA</a:t>
            </a:r>
            <a:r>
              <a:rPr lang="zh-CN" altLang="en-US" sz="2000" dirty="0"/>
              <a:t>由高电平向低电平跳变，开始数据传输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/>
              <a:t>停止信号：</a:t>
            </a:r>
            <a:r>
              <a:rPr lang="en-US" altLang="zh-CN" sz="2000" dirty="0">
                <a:sym typeface="+mn-ea"/>
              </a:rPr>
              <a:t>SCL</a:t>
            </a:r>
            <a:r>
              <a:rPr lang="zh-CN" altLang="en-US" sz="2000" dirty="0">
                <a:sym typeface="+mn-ea"/>
              </a:rPr>
              <a:t>为高电平，</a:t>
            </a:r>
            <a:r>
              <a:rPr lang="en-US" altLang="zh-CN" sz="2000" dirty="0">
                <a:sym typeface="+mn-ea"/>
              </a:rPr>
              <a:t>SDA</a:t>
            </a:r>
            <a:r>
              <a:rPr lang="zh-CN" altLang="en-US" sz="2000" dirty="0">
                <a:sym typeface="+mn-ea"/>
              </a:rPr>
              <a:t>由低</a:t>
            </a:r>
            <a:r>
              <a:rPr lang="zh-CN" altLang="en-US" sz="2000" dirty="0"/>
              <a:t>电平向高电平跳变</a:t>
            </a:r>
            <a:r>
              <a:rPr lang="zh-CN" altLang="en-US" sz="2000" dirty="0">
                <a:sym typeface="+mn-ea"/>
              </a:rPr>
              <a:t>，终止数据传输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应答信号：接收器向发送器发出特定的低电平脉冲信号，表示已经接收到数据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非应答信号：主机向从机发送一个高电平有效脉冲信号，表示接收完最后一个数据字节，使从机释放数据线</a:t>
            </a:r>
            <a:endParaRPr lang="en-US" altLang="zh-CN" sz="2000" dirty="0"/>
          </a:p>
          <a:p>
            <a:pPr marL="0" indent="0">
              <a:lnSpc>
                <a:spcPct val="110000"/>
              </a:lnSpc>
              <a:buFont typeface="Arial" panose="020B0604020202090204" pitchFamily="34" charset="0"/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7A69A-DF45-47E4-A857-554C63A9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A814-54E2-4040-A88E-BB5E678FDC1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9289A-2AD1-440A-B315-0D48F2D3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1BB90-1006-4A8C-9A36-82DD6282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7859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I</a:t>
            </a:r>
            <a:r>
              <a:rPr lang="en-US" altLang="zh-CN" sz="3600" baseline="30000" dirty="0"/>
              <a:t>2</a:t>
            </a:r>
            <a:r>
              <a:rPr lang="en-US" altLang="zh-CN" sz="3600" dirty="0"/>
              <a:t>C</a:t>
            </a:r>
            <a:r>
              <a:rPr lang="zh-CN" altLang="en-US" sz="3600" dirty="0"/>
              <a:t>总线的数据传输过程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4CC634-8759-492E-8AA2-B2E84B6D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82462" y="6210374"/>
            <a:ext cx="2455164" cy="365125"/>
          </a:xfrm>
        </p:spPr>
        <p:txBody>
          <a:bodyPr/>
          <a:lstStyle/>
          <a:p>
            <a:fld id="{2E340C51-DCF8-4419-BE4E-52CFCB37C0D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570D50-8F7B-4F79-9AD5-8B2C17BD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468" y="6272785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75C56D-610F-402D-B32E-E95E9F7F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07C41-0DB6-4705-92CF-759D7B19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9169"/>
            <a:ext cx="9144000" cy="2383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ED998C-CDB7-441E-BC46-5036D7DA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47" y="1122024"/>
            <a:ext cx="5360289" cy="1828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5.2 </a:t>
            </a:r>
            <a:r>
              <a:rPr lang="zh-CN" altLang="en-US" sz="4000" dirty="0"/>
              <a:t>数据传输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9753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I/O</a:t>
            </a:r>
            <a:r>
              <a:rPr lang="zh-CN" altLang="en-US" sz="2800" dirty="0"/>
              <a:t>接口的数据传输</a:t>
            </a:r>
            <a:endParaRPr lang="en-US" altLang="zh-CN" sz="2000" dirty="0"/>
          </a:p>
          <a:p>
            <a:pPr lvl="1"/>
            <a:r>
              <a:rPr lang="zh-CN" altLang="en-US" sz="2400" dirty="0"/>
              <a:t>程序查询方式，也称忙等</a:t>
            </a:r>
            <a:r>
              <a:rPr lang="en-US" altLang="zh-CN" sz="2400" dirty="0"/>
              <a:t>I/O</a:t>
            </a:r>
          </a:p>
          <a:p>
            <a:pPr lvl="2"/>
            <a:r>
              <a:rPr lang="en-US" altLang="zh-CN" sz="2000" dirty="0"/>
              <a:t>CPU</a:t>
            </a:r>
            <a:r>
              <a:rPr lang="zh-CN" altLang="en-US" sz="2000" dirty="0"/>
              <a:t>负责查询外设的状态寄存器，判断外设的数据是否就绪。若就绪，直接传输数据；否则，</a:t>
            </a:r>
            <a:r>
              <a:rPr lang="en-US" altLang="zh-CN" sz="2000" dirty="0"/>
              <a:t>CPU</a:t>
            </a:r>
            <a:r>
              <a:rPr lang="zh-CN" altLang="en-US" sz="2000" dirty="0"/>
              <a:t>等待数据就绪或继续查询其他外设</a:t>
            </a:r>
          </a:p>
          <a:p>
            <a:pPr lvl="1"/>
            <a:r>
              <a:rPr lang="zh-CN" altLang="en-US" sz="2400" dirty="0"/>
              <a:t>中断方式</a:t>
            </a:r>
            <a:endParaRPr lang="en-US" altLang="zh-CN" sz="2400" dirty="0"/>
          </a:p>
          <a:p>
            <a:pPr lvl="2"/>
            <a:r>
              <a:rPr lang="zh-CN" altLang="en-US" sz="2000" dirty="0"/>
              <a:t>当外设数据就绪时，外设向</a:t>
            </a:r>
            <a:r>
              <a:rPr lang="en-US" altLang="zh-CN" sz="2000" dirty="0"/>
              <a:t>CPU</a:t>
            </a:r>
            <a:r>
              <a:rPr lang="zh-CN" altLang="en-US" sz="2000" dirty="0"/>
              <a:t>发出中断服务请求信号，</a:t>
            </a:r>
            <a:r>
              <a:rPr lang="en-US" altLang="zh-CN" sz="2000" dirty="0"/>
              <a:t>CPU</a:t>
            </a:r>
            <a:r>
              <a:rPr lang="zh-CN" altLang="en-US" sz="2000" dirty="0"/>
              <a:t>响应外设的中断服务请求，并处理中断请求</a:t>
            </a:r>
          </a:p>
          <a:p>
            <a:pPr lvl="1"/>
            <a:r>
              <a:rPr lang="zh-CN" altLang="en-US" sz="2400" dirty="0"/>
              <a:t>直接访存方式，</a:t>
            </a:r>
            <a:r>
              <a:rPr lang="en-US" altLang="zh-CN" sz="2400" dirty="0"/>
              <a:t>DMA</a:t>
            </a:r>
          </a:p>
          <a:p>
            <a:pPr lvl="2"/>
            <a:r>
              <a:rPr lang="zh-CN" altLang="en-US" sz="2000" dirty="0"/>
              <a:t>数据传输无需</a:t>
            </a:r>
            <a:r>
              <a:rPr lang="en-US" altLang="zh-CN" sz="2000" dirty="0"/>
              <a:t>CPU</a:t>
            </a:r>
            <a:r>
              <a:rPr lang="zh-CN" altLang="en-US" sz="2000" dirty="0"/>
              <a:t>的参与，在外设与内存之间建立直接的数据传输通道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17B46-2B18-4D48-A355-AD3E526A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1CFE-659E-4290-9031-71102A3A76EA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93080-41F7-4A9E-86EE-B183EAF5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1272B-BD54-4F56-877F-3F3CBF11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CC6A-8DA1-4E54-BDB4-D6D78924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C4D0A-28D4-4EC0-BDED-6DF3E8EE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94" y="1309035"/>
            <a:ext cx="8672242" cy="421538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各个能产生时钟的器件连接到 </a:t>
            </a:r>
            <a:r>
              <a:rPr lang="en-US" altLang="zh-CN" sz="2800" dirty="0"/>
              <a:t>SCL </a:t>
            </a:r>
            <a:r>
              <a:rPr lang="zh-CN" altLang="en-US" sz="2800" dirty="0"/>
              <a:t>上，各自有独立的时钟，时钟频率、周期、相位和占空比 </a:t>
            </a:r>
            <a:endParaRPr lang="en-US" altLang="zh-CN" sz="2800" dirty="0"/>
          </a:p>
          <a:p>
            <a:r>
              <a:rPr lang="zh-CN" altLang="en-US" sz="2800" dirty="0"/>
              <a:t>通过所有器件时钟的“线与”产生同步时钟</a:t>
            </a:r>
            <a:endParaRPr lang="en-US" altLang="zh-CN" sz="2800" dirty="0"/>
          </a:p>
          <a:p>
            <a:pPr lvl="1"/>
            <a:r>
              <a:rPr lang="zh-CN" altLang="en-US" sz="2400" dirty="0"/>
              <a:t> </a:t>
            </a:r>
            <a:r>
              <a:rPr lang="en-US" altLang="zh-CN" sz="2400" dirty="0"/>
              <a:t>SCL </a:t>
            </a:r>
            <a:r>
              <a:rPr lang="zh-CN" altLang="en-US" sz="2400" dirty="0"/>
              <a:t>时钟低电平宽度由低电平持续时间最长的器件决定</a:t>
            </a:r>
            <a:endParaRPr lang="en-US" altLang="zh-CN" sz="2400" dirty="0"/>
          </a:p>
          <a:p>
            <a:pPr lvl="1"/>
            <a:r>
              <a:rPr lang="zh-CN" altLang="en-US" sz="2400" dirty="0"/>
              <a:t>高电平宽度由高电平持续时间最短的器件决定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D6D65-53EB-4CF3-817F-C95054C3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40045-863B-4381-9419-441A60E6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22" y="6368390"/>
            <a:ext cx="4745736" cy="365125"/>
          </a:xfrm>
        </p:spPr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D4FC9-F4D1-41DA-B99D-86603EA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BDF4D8-7097-4A33-B780-A965DE0C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04" y="4056417"/>
            <a:ext cx="5462650" cy="26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88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CC6A-8DA1-4E54-BDB4-D6D78924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仲裁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C4D0A-28D4-4EC0-BDED-6DF3E8EE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仲裁：</a:t>
            </a:r>
            <a:endParaRPr lang="en-US" altLang="zh-CN" dirty="0"/>
          </a:p>
          <a:p>
            <a:pPr lvl="1"/>
            <a:r>
              <a:rPr lang="zh-CN" altLang="en-US" sz="2400" b="1" dirty="0">
                <a:solidFill>
                  <a:srgbClr val="0070C0"/>
                </a:solidFill>
              </a:rPr>
              <a:t>“线与”机制</a:t>
            </a:r>
            <a:r>
              <a:rPr lang="zh-CN" altLang="en-US" sz="2400" dirty="0"/>
              <a:t>。多主机时，总线具有“线与”的逻辑功能，即只要有一个节点发送低电平时，总线上就表现为低电平。</a:t>
            </a:r>
            <a:endParaRPr lang="en-US" altLang="zh-CN" sz="2400" dirty="0"/>
          </a:p>
          <a:p>
            <a:pPr lvl="1"/>
            <a:r>
              <a:rPr lang="en-US" altLang="zh-CN" sz="2400" b="1" dirty="0">
                <a:solidFill>
                  <a:srgbClr val="0070C0"/>
                </a:solidFill>
              </a:rPr>
              <a:t>SDA</a:t>
            </a:r>
            <a:r>
              <a:rPr lang="zh-CN" altLang="en-US" sz="2400" b="1" dirty="0">
                <a:solidFill>
                  <a:srgbClr val="0070C0"/>
                </a:solidFill>
              </a:rPr>
              <a:t>回读机制</a:t>
            </a:r>
            <a:r>
              <a:rPr lang="zh-CN" altLang="en-US" sz="2400" dirty="0"/>
              <a:t>。总线被启动后，多个主机在每发送一个数据位时都要对自己的输出电平进行检测，只要检测的电平与自己发出的电平一致，就会继续占用总线。</a:t>
            </a:r>
            <a:endParaRPr lang="en-US" altLang="zh-CN" sz="2400" dirty="0"/>
          </a:p>
          <a:p>
            <a:pPr lvl="1"/>
            <a:r>
              <a:rPr lang="zh-CN" altLang="en-US" sz="2400" b="1" dirty="0">
                <a:solidFill>
                  <a:srgbClr val="0070C0"/>
                </a:solidFill>
              </a:rPr>
              <a:t>低电平优先机制</a:t>
            </a:r>
            <a:r>
              <a:rPr lang="zh-CN" altLang="en-US" sz="2400" dirty="0"/>
              <a:t>。由于线与的存在，当多主机发送时，谁先发送低电平谁就会掌握对总线的控制权。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D6D65-53EB-4CF3-817F-C95054C3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40045-863B-4381-9419-441A60E6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D4FC9-F4D1-41DA-B99D-86603EA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57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E2D3B-757F-4191-AD36-56887BEA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79" y="73557"/>
            <a:ext cx="8672242" cy="1026534"/>
          </a:xfrm>
        </p:spPr>
        <p:txBody>
          <a:bodyPr/>
          <a:lstStyle/>
          <a:p>
            <a:r>
              <a:rPr lang="zh-CN" altLang="en-US" dirty="0"/>
              <a:t>传输协议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C4E0BE-43CE-44B4-ACAF-9AACAE0A0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94" y="892628"/>
            <a:ext cx="8782812" cy="50727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主机产生起始信号之后，将发送第一个寻址字节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高 </a:t>
            </a:r>
            <a:r>
              <a:rPr lang="en-US" altLang="zh-CN" dirty="0"/>
              <a:t>7 </a:t>
            </a:r>
            <a:r>
              <a:rPr lang="zh-CN" altLang="en-US" dirty="0"/>
              <a:t>位为从机地址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最低位（</a:t>
            </a:r>
            <a:r>
              <a:rPr lang="en-US" altLang="zh-CN" dirty="0"/>
              <a:t>R/W</a:t>
            </a:r>
            <a:r>
              <a:rPr lang="zh-CN" altLang="en-US" dirty="0"/>
              <a:t>）决定了数据传输的方向</a:t>
            </a:r>
            <a:endParaRPr lang="en-US" altLang="zh-CN" dirty="0"/>
          </a:p>
          <a:p>
            <a:pPr lvl="2">
              <a:lnSpc>
                <a:spcPct val="140000"/>
              </a:lnSpc>
            </a:pPr>
            <a:r>
              <a:rPr lang="en-US" altLang="zh-CN" sz="2600" dirty="0"/>
              <a:t>1 </a:t>
            </a:r>
            <a:r>
              <a:rPr lang="zh-CN" altLang="en-US" sz="2600" dirty="0"/>
              <a:t>表示主机读取从机数据</a:t>
            </a:r>
            <a:endParaRPr lang="en-US" altLang="zh-CN" sz="2600" dirty="0"/>
          </a:p>
          <a:p>
            <a:pPr lvl="2">
              <a:lnSpc>
                <a:spcPct val="140000"/>
              </a:lnSpc>
            </a:pPr>
            <a:r>
              <a:rPr lang="en-US" altLang="zh-CN" sz="2600" dirty="0"/>
              <a:t>0 </a:t>
            </a:r>
            <a:r>
              <a:rPr lang="zh-CN" altLang="en-US" sz="2600" dirty="0"/>
              <a:t>表示主机向从机发送数据</a:t>
            </a:r>
            <a:endParaRPr lang="en-US" altLang="zh-CN" sz="2600" dirty="0"/>
          </a:p>
          <a:p>
            <a:pPr>
              <a:lnSpc>
                <a:spcPct val="140000"/>
              </a:lnSpc>
            </a:pPr>
            <a:r>
              <a:rPr lang="zh-CN" altLang="en-US" dirty="0"/>
              <a:t>当主机发送完寻址字节之后，总线上设备将寻址字节的高 </a:t>
            </a:r>
            <a:r>
              <a:rPr lang="en-US" altLang="zh-CN" dirty="0"/>
              <a:t>7 </a:t>
            </a:r>
            <a:r>
              <a:rPr lang="zh-CN" altLang="en-US" dirty="0"/>
              <a:t>位与自己的地址进行比较。若相同，则向主机发送应答信号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主机和从机通过寻址建立联系之后，两者之间的数据传输正式开始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D78F4-B2B9-4F0D-9822-DEDB1C54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A70-32D1-4E13-B880-A09337FA00A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A2DAD-59CC-404E-9CD4-85FF93AD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60FEF-25E2-4433-9C21-72492219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319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593" y="257147"/>
            <a:ext cx="8672242" cy="81646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主机发送数据到从机的通信过程</a:t>
            </a:r>
          </a:p>
        </p:txBody>
      </p:sp>
      <p:pic>
        <p:nvPicPr>
          <p:cNvPr id="5" name="图片 4" descr="img5-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3" y="1228911"/>
            <a:ext cx="8783237" cy="432564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6D3C3-B98F-4C73-9B7B-D53ABE28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DCB1-5718-455C-80D1-5F100730625C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866EA3-86ED-4A00-AA90-F7906534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F98F6-E289-4671-8A4F-32D68021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主机读取从机数据的通信过程</a:t>
            </a:r>
          </a:p>
        </p:txBody>
      </p:sp>
      <p:pic>
        <p:nvPicPr>
          <p:cNvPr id="4" name="图片 3" descr="img5-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" y="1210181"/>
            <a:ext cx="8738631" cy="4906414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E1BD5-4DA5-4C26-81DD-6A84EDC9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50D2-D228-47E3-9DC5-95DD8C2EA87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9B5DB3-4907-400B-8678-DFA0EFB1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079077-78E3-433F-AAE5-7239FFA3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340" y="236220"/>
            <a:ext cx="8783066" cy="916104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主机分别向从机发送和读取数据的复合通信过程</a:t>
            </a:r>
          </a:p>
        </p:txBody>
      </p:sp>
      <p:pic>
        <p:nvPicPr>
          <p:cNvPr id="5" name="图片 4" descr="img5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958266"/>
            <a:ext cx="7727984" cy="574799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A6211-755F-427F-A9F7-6BBCEFCD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AEDB-FE36-4B38-894D-2E0F25FFBBD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36292-F77F-40D6-BBBB-1294AEAE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9217"/>
            <a:ext cx="4745736" cy="365125"/>
          </a:xfrm>
        </p:spPr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11955-B5DF-4599-966A-270F681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5.5 </a:t>
            </a:r>
            <a:r>
              <a:rPr lang="zh-CN" altLang="en-US" sz="4000" dirty="0"/>
              <a:t>人机交互</a:t>
            </a:r>
            <a:r>
              <a:rPr lang="en-US" altLang="zh-CN" sz="4000" dirty="0"/>
              <a:t>-LCD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879" y="2842277"/>
            <a:ext cx="8672242" cy="388509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LCD</a:t>
            </a:r>
            <a:r>
              <a:rPr lang="zh-CN" altLang="en-US" sz="2400" dirty="0"/>
              <a:t>的基本原理</a:t>
            </a:r>
            <a:endParaRPr lang="en-US" altLang="zh-CN" sz="2400" dirty="0"/>
          </a:p>
          <a:p>
            <a:pPr lvl="1"/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LCD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将液晶置于两个导电玻璃之间，通过两个电极间电场的驱动引起液晶分子有规则地旋转形成扭曲角，发生扭曲向列效应，从而控制投射光的强度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/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完全投射即白色，完全阻挡即黑色，不同投射程度呈现不同的灰阶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en-US" altLang="zh-CN" sz="2000" dirty="0"/>
              <a:t>LCD</a:t>
            </a:r>
            <a:r>
              <a:rPr lang="zh-CN" altLang="en-US" sz="2000" dirty="0"/>
              <a:t>分类：</a:t>
            </a:r>
            <a:endParaRPr lang="en-US" altLang="zh-CN" sz="2000" dirty="0"/>
          </a:p>
          <a:p>
            <a:pPr lvl="1"/>
            <a:r>
              <a:rPr lang="zh-CN" altLang="en-US" sz="2000" dirty="0"/>
              <a:t>扭曲向列型液晶</a:t>
            </a:r>
            <a:r>
              <a:rPr lang="en-US" altLang="zh-CN" sz="2000" dirty="0"/>
              <a:t>TN-LCD</a:t>
            </a:r>
          </a:p>
          <a:p>
            <a:pPr lvl="1"/>
            <a:r>
              <a:rPr lang="zh-CN" altLang="en-US" sz="2000" dirty="0"/>
              <a:t>超扭曲向列型液晶</a:t>
            </a:r>
            <a:r>
              <a:rPr lang="en-US" altLang="zh-CN" sz="2000" dirty="0"/>
              <a:t>STN-LCD</a:t>
            </a:r>
          </a:p>
          <a:p>
            <a:pPr lvl="1"/>
            <a:r>
              <a:rPr lang="zh-CN" altLang="en-US" sz="2000" dirty="0"/>
              <a:t>薄膜晶体管液晶</a:t>
            </a:r>
            <a:r>
              <a:rPr lang="en-US" altLang="zh-CN" sz="2000" dirty="0"/>
              <a:t>TFT-LCD</a:t>
            </a:r>
            <a:endParaRPr lang="en-US" altLang="zh-CN" sz="1600" dirty="0"/>
          </a:p>
        </p:txBody>
      </p:sp>
      <p:pic>
        <p:nvPicPr>
          <p:cNvPr id="6" name="图片 5" descr="img5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75" y="370704"/>
            <a:ext cx="2987001" cy="266619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572FD-76B7-492E-B741-BB330D9D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72E0-C4DC-4B3A-ADB7-429F4603D974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4FDE76-6A87-4623-87CE-57E9D281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985E-CCFB-45DE-B3F1-DD4E4FA041AD}"/>
              </a:ext>
            </a:extLst>
          </p:cNvPr>
          <p:cNvSpPr/>
          <p:nvPr/>
        </p:nvSpPr>
        <p:spPr>
          <a:xfrm>
            <a:off x="235879" y="1220735"/>
            <a:ext cx="5343517" cy="138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液晶显示器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LCD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/>
              <a:t> Liquid Crystal Display</a:t>
            </a:r>
            <a:r>
              <a:rPr lang="zh-CN" altLang="en-US" sz="2400" dirty="0"/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是一种被动的显示器材，本身不能发光，需借助于周围环境的光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22400"/>
            <a:ext cx="8672195" cy="45878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LCD</a:t>
            </a:r>
            <a:r>
              <a:rPr lang="zh-CN" altLang="en-US" sz="2400" dirty="0"/>
              <a:t>的两种驱动方式</a:t>
            </a:r>
          </a:p>
          <a:p>
            <a:pPr lvl="1"/>
            <a:r>
              <a:rPr lang="zh-CN" altLang="en-US" sz="2400" dirty="0"/>
              <a:t>扫描驱动的</a:t>
            </a:r>
            <a:r>
              <a:rPr lang="en-US" altLang="zh-CN" sz="2400" dirty="0"/>
              <a:t>LCD</a:t>
            </a:r>
            <a:r>
              <a:rPr lang="zh-CN" altLang="en-US" sz="2400" dirty="0"/>
              <a:t>驱动器：将显示缓存中的图像数据通过动态扫描的方式传输到</a:t>
            </a:r>
            <a:r>
              <a:rPr lang="en-US" altLang="zh-CN" sz="2400" dirty="0"/>
              <a:t>LCD</a:t>
            </a:r>
            <a:r>
              <a:rPr lang="zh-CN" altLang="en-US" sz="2400" dirty="0"/>
              <a:t>显示屏</a:t>
            </a:r>
            <a:endParaRPr lang="en-US" altLang="zh-CN" sz="2400" dirty="0"/>
          </a:p>
          <a:p>
            <a:pPr lvl="1"/>
            <a:r>
              <a:rPr lang="zh-CN" altLang="en-US" sz="2400" dirty="0"/>
              <a:t>总线驱动的液晶模块</a:t>
            </a:r>
            <a:r>
              <a:rPr lang="en-US" altLang="zh-CN" sz="2400" dirty="0"/>
              <a:t>LCM</a:t>
            </a:r>
            <a:r>
              <a:rPr lang="zh-CN" altLang="en-US" sz="2400" dirty="0"/>
              <a:t>：将液晶显示屏、连接件、驱动和控制集成电路、</a:t>
            </a:r>
            <a:r>
              <a:rPr lang="en-US" altLang="zh-CN" sz="2400" dirty="0"/>
              <a:t>PCB</a:t>
            </a:r>
            <a:r>
              <a:rPr lang="zh-CN" altLang="en-US" sz="2400" dirty="0"/>
              <a:t>线路板、背光源等装配在一起的显示控制器</a:t>
            </a:r>
          </a:p>
          <a:p>
            <a:r>
              <a:rPr lang="en-US" altLang="zh-CN" sz="2400" dirty="0"/>
              <a:t>TFT-LCD</a:t>
            </a:r>
            <a:r>
              <a:rPr lang="zh-CN" altLang="en-US" sz="2400" dirty="0"/>
              <a:t>的</a:t>
            </a:r>
            <a:r>
              <a:rPr lang="en-US" altLang="zh-CN" sz="2400" dirty="0"/>
              <a:t>LCM</a:t>
            </a:r>
            <a:r>
              <a:rPr lang="zh-CN" altLang="en-US" sz="2400" dirty="0"/>
              <a:t>内置有与液晶像素点对应的显示数据</a:t>
            </a:r>
            <a:r>
              <a:rPr lang="en-US" altLang="zh-CN" sz="2400" dirty="0"/>
              <a:t>RAM</a:t>
            </a:r>
            <a:r>
              <a:rPr lang="zh-CN" altLang="en-US" sz="2400" dirty="0"/>
              <a:t>区，若要改变一个像素点的颜色，只需对该点所对应显存进行操作即可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A517C-C1C6-4E08-BF17-29824E0C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919-8818-412A-9C15-24DB97D94D48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C1ADD-2887-4F47-8EF3-7418AE32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76293-FEA9-4EF0-BF16-CCDDD9D9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146406"/>
            <a:ext cx="8672195" cy="486387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TFT-LCD</a:t>
            </a:r>
            <a:r>
              <a:rPr lang="zh-CN" altLang="en-US" sz="2800" dirty="0"/>
              <a:t>模块的两种操作</a:t>
            </a:r>
            <a:endParaRPr lang="en-US" altLang="zh-CN" sz="2800" dirty="0"/>
          </a:p>
          <a:p>
            <a:pPr lvl="1"/>
            <a:r>
              <a:rPr lang="zh-CN" altLang="en-US" sz="2400" dirty="0"/>
              <a:t>对控制寄存器的读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对显存的读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  <a:endParaRPr lang="en-US" altLang="zh-CN" sz="2400" dirty="0"/>
          </a:p>
          <a:p>
            <a:r>
              <a:rPr lang="zh-CN" altLang="en-US" sz="2800" dirty="0"/>
              <a:t>两种操作均通过对控制芯片，如</a:t>
            </a:r>
            <a:r>
              <a:rPr lang="en-US" altLang="zh-CN" sz="2800" dirty="0"/>
              <a:t>ILI9341</a:t>
            </a:r>
            <a:r>
              <a:rPr lang="zh-CN" altLang="en-US" sz="2800" dirty="0"/>
              <a:t>，的寄存器的操作来完成</a:t>
            </a:r>
            <a:endParaRPr lang="en-US" altLang="zh-CN" sz="2800" dirty="0"/>
          </a:p>
          <a:p>
            <a:pPr lvl="1"/>
            <a:r>
              <a:rPr lang="en-US" altLang="zh-CN" sz="2400" dirty="0"/>
              <a:t>ILI9341</a:t>
            </a:r>
            <a:r>
              <a:rPr lang="zh-CN" altLang="en-US" sz="2400" dirty="0"/>
              <a:t>采用</a:t>
            </a:r>
            <a:r>
              <a:rPr lang="en-US" altLang="zh-CN" sz="2400" dirty="0"/>
              <a:t>RGB565 </a:t>
            </a:r>
            <a:r>
              <a:rPr lang="zh-CN" altLang="en-US" sz="2400" dirty="0"/>
              <a:t>格式存储颜色数据，一个像素是</a:t>
            </a:r>
            <a:r>
              <a:rPr lang="en-US" altLang="zh-CN" sz="2400" dirty="0"/>
              <a:t>16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lvl="1"/>
            <a:r>
              <a:rPr lang="zh-CN" altLang="en-US" sz="2400" dirty="0"/>
              <a:t>提供索引寄存器，对该寄存器的写入操作可以指定操作的寄存器索引，完成控制寄存器、显存寄存器的读</a:t>
            </a:r>
            <a:r>
              <a:rPr lang="en-US" altLang="zh-CN" sz="2400" dirty="0"/>
              <a:t>/</a:t>
            </a:r>
            <a:r>
              <a:rPr lang="zh-CN" altLang="en-US" sz="2400" dirty="0"/>
              <a:t>写操作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21D9390-E183-4032-98BD-D037FD3E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7881-AF70-46F0-A940-EADB5AE82E8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72759D7-C58A-4AB6-BA4A-ECB0E7D8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E29003-DBFD-4E81-932F-97EC1FC7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LCD</a:t>
            </a:r>
            <a:r>
              <a:rPr lang="zh-CN" altLang="en-US" sz="4000" dirty="0">
                <a:sym typeface="+mn-ea"/>
              </a:rPr>
              <a:t>显示的控制方法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01750"/>
            <a:ext cx="8672195" cy="536130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TFT-LCD</a:t>
            </a:r>
            <a:r>
              <a:rPr lang="zh-CN" altLang="en-US" sz="2400" dirty="0"/>
              <a:t>的使用：当对</a:t>
            </a:r>
            <a:r>
              <a:rPr lang="en-US" altLang="zh-CN" sz="2400" dirty="0">
                <a:sym typeface="+mn-ea"/>
              </a:rPr>
              <a:t>TFT-LCD</a:t>
            </a:r>
            <a:r>
              <a:rPr lang="zh-CN" altLang="en-US" sz="2400" dirty="0">
                <a:sym typeface="+mn-ea"/>
              </a:rPr>
              <a:t>显示面板上的某一点（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，</a:t>
            </a:r>
            <a:r>
              <a:rPr lang="en-US" altLang="zh-CN" sz="2400" dirty="0">
                <a:sym typeface="+mn-ea"/>
              </a:rPr>
              <a:t>Y</a:t>
            </a:r>
            <a:r>
              <a:rPr lang="zh-CN" altLang="en-US" sz="2400" dirty="0">
                <a:sym typeface="+mn-ea"/>
              </a:rPr>
              <a:t>）进行操作时，需要先通过地址定位到该点所对应的</a:t>
            </a:r>
            <a:r>
              <a:rPr lang="en-US" altLang="zh-CN" sz="2400" dirty="0">
                <a:sym typeface="+mn-ea"/>
              </a:rPr>
              <a:t>RAM</a:t>
            </a:r>
            <a:r>
              <a:rPr lang="zh-CN" altLang="en-US" sz="2400" dirty="0">
                <a:sym typeface="+mn-ea"/>
              </a:rPr>
              <a:t>显存地址，然后通过光标的上下左右移动的控制来连续写入或读取显存数据</a:t>
            </a:r>
            <a:endParaRPr lang="zh-CN" altLang="en-US" sz="24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     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33" y="2736061"/>
            <a:ext cx="5701270" cy="390566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15E08-E802-44A1-98DD-D51FD7A9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F518-DAE8-4FEF-9998-E279A42D3F5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E0FFF-AF3A-4300-B83A-0BFEB224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42F3A8-AC70-4A14-94E6-7D2612BE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4F6A1B7-9C23-4542-A4E7-E738941D2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I/O</a:t>
            </a:r>
            <a:r>
              <a:rPr lang="zh-CN" altLang="en-US" dirty="0"/>
              <a:t>编程</a:t>
            </a:r>
            <a:endParaRPr lang="en-US" altLang="zh-CN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65C1815-9737-4B4A-BA58-7F38041569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两种方法支持</a:t>
            </a:r>
            <a:r>
              <a:rPr lang="en-US" altLang="zh-CN" dirty="0"/>
              <a:t>I/O</a:t>
            </a:r>
            <a:r>
              <a:rPr lang="zh-CN" altLang="en-US" dirty="0"/>
              <a:t>编程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特殊的</a:t>
            </a:r>
            <a:r>
              <a:rPr lang="en-US" altLang="zh-CN" dirty="0"/>
              <a:t>I/O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>
              <a:lnSpc>
                <a:spcPct val="90000"/>
              </a:lnSpc>
            </a:pPr>
            <a:r>
              <a:rPr lang="en-US" altLang="zh-CN" dirty="0"/>
              <a:t>Intel x86 </a:t>
            </a:r>
            <a:r>
              <a:rPr lang="zh-CN" altLang="en-US" dirty="0"/>
              <a:t>提供</a:t>
            </a:r>
            <a:r>
              <a:rPr lang="en-US" altLang="zh-CN" dirty="0"/>
              <a:t> </a:t>
            </a:r>
            <a:r>
              <a:rPr lang="en-US" altLang="zh-CN" dirty="0">
                <a:latin typeface="Courier New" panose="02070309020205020404" pitchFamily="49" charset="0"/>
              </a:rPr>
              <a:t>in</a:t>
            </a:r>
            <a:r>
              <a:rPr lang="en-US" altLang="zh-CN" dirty="0"/>
              <a:t>, </a:t>
            </a:r>
            <a:r>
              <a:rPr lang="en-US" altLang="zh-CN" dirty="0">
                <a:latin typeface="Courier New" panose="02070309020205020404" pitchFamily="49" charset="0"/>
              </a:rPr>
              <a:t>out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内存映射</a:t>
            </a:r>
            <a:r>
              <a:rPr lang="en-US" altLang="zh-CN" dirty="0"/>
              <a:t>I/O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大多数</a:t>
            </a:r>
            <a:r>
              <a:rPr lang="en-US" altLang="zh-CN" dirty="0"/>
              <a:t>CPUs </a:t>
            </a:r>
            <a:r>
              <a:rPr lang="zh-CN" altLang="en-US" dirty="0"/>
              <a:t>应用内存映射</a:t>
            </a:r>
            <a:r>
              <a:rPr lang="en-US" altLang="zh-CN" dirty="0"/>
              <a:t>I/O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支持</a:t>
            </a:r>
            <a:r>
              <a:rPr lang="en-US" altLang="zh-CN" dirty="0"/>
              <a:t>I/O </a:t>
            </a:r>
            <a:r>
              <a:rPr lang="zh-CN" altLang="en-US" dirty="0"/>
              <a:t>指令的</a:t>
            </a:r>
            <a:r>
              <a:rPr lang="en-US" altLang="zh-CN" dirty="0"/>
              <a:t>CPU</a:t>
            </a:r>
            <a:r>
              <a:rPr lang="zh-CN" altLang="en-US" dirty="0"/>
              <a:t>并不排除内存映射</a:t>
            </a:r>
            <a:r>
              <a:rPr lang="en-US" altLang="zh-CN" dirty="0"/>
              <a:t>I/O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14E711-761F-447E-99C0-4923E8C5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57B-94DE-4728-9F1D-4269E7EF6676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C5F214-8BD7-4F63-923B-86219569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BE37F1-203B-4B97-AECE-E9701E61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5.6 ADC/DAC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09036"/>
            <a:ext cx="8672195" cy="470124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模数转换器</a:t>
            </a:r>
            <a:r>
              <a:rPr lang="en-US" altLang="zh-CN" sz="2400" dirty="0"/>
              <a:t>ADC</a:t>
            </a:r>
            <a:r>
              <a:rPr lang="zh-CN" altLang="en-US" sz="2400" dirty="0"/>
              <a:t>： 负责将物理环境中的模拟信号（连续物理量）转换为计算机可处理的数字信号（离散数字量）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 数模转换器</a:t>
            </a:r>
            <a:r>
              <a:rPr lang="en-US" altLang="zh-CN" sz="2400" dirty="0"/>
              <a:t>DAC</a:t>
            </a:r>
            <a:r>
              <a:rPr lang="zh-CN" altLang="en-US" sz="2400" dirty="0"/>
              <a:t>：</a:t>
            </a:r>
            <a:r>
              <a:rPr lang="en-US" altLang="zh-CN" sz="2400" dirty="0"/>
              <a:t> </a:t>
            </a:r>
            <a:r>
              <a:rPr lang="zh-CN" altLang="en-US" sz="2400" dirty="0"/>
              <a:t>负责将数字信号还原为模拟信号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/>
              <a:t>   </a:t>
            </a:r>
          </a:p>
        </p:txBody>
      </p:sp>
      <p:pic>
        <p:nvPicPr>
          <p:cNvPr id="4" name="图片 3" descr="img5-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27" y="3191237"/>
            <a:ext cx="5331578" cy="2721066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4F804-DF83-479F-81C6-AE8873A6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DA4D-DF9A-414F-83DB-850F52DBC163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37C29B-6173-41A3-910F-F067DCCD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A5B26-4E82-46E9-932F-65F82748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ADC</a:t>
            </a:r>
            <a:r>
              <a:rPr lang="zh-CN" altLang="en-US" sz="4000" dirty="0"/>
              <a:t>接口的内部结构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240790"/>
            <a:ext cx="8672195" cy="5193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有取样、保持、量化和编码</a:t>
            </a:r>
            <a:r>
              <a:rPr lang="en-US" altLang="zh-CN" sz="2800" dirty="0"/>
              <a:t>4</a:t>
            </a:r>
            <a:r>
              <a:rPr lang="zh-CN" altLang="en-US" sz="2800" dirty="0"/>
              <a:t>个过程</a:t>
            </a:r>
            <a:r>
              <a:rPr lang="en-US" altLang="zh-CN" sz="2800" dirty="0"/>
              <a:t> </a:t>
            </a:r>
            <a:endParaRPr lang="zh-CN" altLang="en-US" sz="2800" dirty="0"/>
          </a:p>
          <a:p>
            <a:pPr>
              <a:lnSpc>
                <a:spcPct val="10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转换分为两个通道组：规则通道组和注入通道组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规则通道组相当于正常运行的程序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注入通道组相当于中断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Cortex-M4</a:t>
            </a:r>
            <a:r>
              <a:rPr lang="zh-CN" altLang="en-US" dirty="0"/>
              <a:t>处理器的</a:t>
            </a:r>
            <a:r>
              <a:rPr lang="en-US" altLang="zh-CN" dirty="0"/>
              <a:t>ADC</a:t>
            </a:r>
            <a:r>
              <a:rPr lang="zh-CN" altLang="en-US" dirty="0"/>
              <a:t>结构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12</a:t>
            </a:r>
            <a:r>
              <a:rPr lang="zh-CN" altLang="en-US" sz="2400" dirty="0"/>
              <a:t>位逐次逼近模数转换器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支持</a:t>
            </a:r>
            <a:r>
              <a:rPr lang="en-US" altLang="zh-CN" sz="2400" dirty="0"/>
              <a:t>19</a:t>
            </a:r>
            <a:r>
              <a:rPr lang="zh-CN" altLang="en-US" sz="2400" dirty="0"/>
              <a:t>路信号输入：</a:t>
            </a:r>
            <a:r>
              <a:rPr lang="en-US" altLang="zh-CN" sz="2400" dirty="0"/>
              <a:t>16</a:t>
            </a:r>
            <a:r>
              <a:rPr lang="zh-CN" altLang="en-US" sz="2400" dirty="0"/>
              <a:t>路外部信号、</a:t>
            </a:r>
            <a:r>
              <a:rPr lang="en-US" altLang="zh-CN" sz="2400" dirty="0"/>
              <a:t>2</a:t>
            </a:r>
            <a:r>
              <a:rPr lang="zh-CN" altLang="en-US" sz="2400" dirty="0"/>
              <a:t>路内部信号和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BAT</a:t>
            </a:r>
            <a:r>
              <a:rPr lang="zh-CN" altLang="en-US" sz="2400" dirty="0"/>
              <a:t>电源信号</a:t>
            </a: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一个规则通道组最多支持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路转换输入</a:t>
            </a:r>
            <a:endParaRPr lang="en-US" altLang="zh-CN" sz="2400" dirty="0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ym typeface="+mn-ea"/>
              </a:rPr>
              <a:t>一个注入通道组最多支持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路转换输入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6E7F3-BBC1-4BFE-B645-D9EEF31D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9811-32F3-49AC-9207-CC0432AAE7B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94215D-2AAE-4F3B-B4F1-2D623940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44A98-71A1-4B50-B974-59360372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ADC</a:t>
            </a:r>
            <a:r>
              <a:rPr lang="zh-CN" altLang="en-US" sz="4000" dirty="0"/>
              <a:t>接口的内部结构</a:t>
            </a:r>
            <a:endParaRPr lang="en-US" altLang="zh-CN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D2CAC3-1087-44E0-8E30-C8E0752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6680-4998-4270-A9D9-BABCB84323E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652E8-91E7-4B8C-A4C8-3DE1D3FE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89C99-235D-428F-B061-563969F4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301283"/>
            <a:ext cx="7364627" cy="6435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>
                <a:sym typeface="+mn-ea"/>
              </a:rPr>
              <a:t>Cortex-M4</a:t>
            </a:r>
            <a:r>
              <a:rPr lang="zh-CN" altLang="en-US" sz="4000" dirty="0">
                <a:sym typeface="+mn-ea"/>
              </a:rPr>
              <a:t>处理器的</a:t>
            </a:r>
            <a:r>
              <a:rPr lang="en-US" altLang="zh-CN" sz="4000" dirty="0">
                <a:sym typeface="+mn-ea"/>
              </a:rPr>
              <a:t>ADC</a:t>
            </a:r>
            <a:r>
              <a:rPr lang="zh-CN" altLang="en-US" sz="4000" dirty="0">
                <a:sym typeface="+mn-ea"/>
              </a:rPr>
              <a:t>特点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405" y="1422400"/>
            <a:ext cx="8531465" cy="458787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多种分辨率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中断的产生</a:t>
            </a:r>
          </a:p>
          <a:p>
            <a:pPr>
              <a:lnSpc>
                <a:spcPct val="110000"/>
              </a:lnSpc>
            </a:pPr>
            <a:r>
              <a:rPr lang="zh-CN" altLang="en-US" sz="2800" dirty="0">
                <a:sym typeface="+mn-ea"/>
              </a:rPr>
              <a:t>单转换模式</a:t>
            </a:r>
            <a:r>
              <a:rPr lang="en-US" altLang="zh-CN" sz="2800" dirty="0">
                <a:sym typeface="+mn-ea"/>
              </a:rPr>
              <a:t>/</a:t>
            </a:r>
            <a:r>
              <a:rPr lang="zh-CN" altLang="en-US" sz="2800" dirty="0">
                <a:sym typeface="+mn-ea"/>
              </a:rPr>
              <a:t>连续转换模式</a:t>
            </a:r>
            <a:endParaRPr lang="zh-CN" altLang="en-US" sz="2800" dirty="0"/>
          </a:p>
          <a:p>
            <a:pPr>
              <a:lnSpc>
                <a:spcPct val="130000"/>
              </a:lnSpc>
            </a:pPr>
            <a:r>
              <a:rPr lang="zh-CN" altLang="en-US" sz="2800" dirty="0"/>
              <a:t>扫描模式的自动切换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间隔采样模式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……      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D2CAC3-1087-44E0-8E30-C8E0752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6680-4998-4270-A9D9-BABCB84323E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652E8-91E7-4B8C-A4C8-3DE1D3FE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89C99-235D-428F-B061-563969F4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57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 ADC</a:t>
            </a:r>
            <a:r>
              <a:rPr lang="zh-CN" altLang="en-US" sz="4000" dirty="0"/>
              <a:t>的引脚描述</a:t>
            </a:r>
            <a:endParaRPr lang="en-US" altLang="zh-CN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" y="1536473"/>
            <a:ext cx="9045367" cy="378505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4BE6B-324D-44F8-AADC-B187C6D4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E668-4100-45D4-90B3-5608F976F76B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A84DA-E1BB-4195-8140-860B2D54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E1EDEF-A7AC-42A6-AC2D-200A381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4000" dirty="0"/>
              <a:t>ADC</a:t>
            </a:r>
            <a:r>
              <a:rPr lang="zh-CN" altLang="en-US" sz="4000" dirty="0"/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459230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启动与时钟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时序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单次转换模式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连续转换模式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扫描模式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注入通道管理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间断模式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快速转换模式</a:t>
            </a:r>
          </a:p>
          <a:p>
            <a:pPr algn="just">
              <a:lnSpc>
                <a:spcPct val="90000"/>
              </a:lnSpc>
            </a:pPr>
            <a:r>
              <a:rPr lang="zh-CN" altLang="en-US" sz="2400" dirty="0"/>
              <a:t>数据对齐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DD1CB-7F59-40DC-9937-A656A334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A222D-0985-43D7-A066-97CCE8E41CDC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B10B5-2D62-446B-B905-7049B1A7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B0E6D6-721F-49D1-B1AF-60B2F7B0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启动与时钟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646" y="1039533"/>
            <a:ext cx="8672195" cy="528764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ADC_CR2</a:t>
            </a:r>
            <a:r>
              <a:rPr lang="zh-CN" altLang="en-US" dirty="0"/>
              <a:t>寄存器中的</a:t>
            </a:r>
            <a:r>
              <a:rPr lang="en-US" altLang="zh-CN" dirty="0"/>
              <a:t>ADON</a:t>
            </a:r>
            <a:r>
              <a:rPr lang="zh-CN" altLang="en-US" dirty="0"/>
              <a:t>位决定</a:t>
            </a:r>
            <a:r>
              <a:rPr lang="en-US" altLang="zh-CN" dirty="0"/>
              <a:t>ADC</a:t>
            </a:r>
            <a:r>
              <a:rPr lang="zh-CN" altLang="en-US" dirty="0"/>
              <a:t>接口的供电与掉电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SWSTART</a:t>
            </a:r>
            <a:r>
              <a:rPr lang="zh-CN" altLang="en-US" dirty="0"/>
              <a:t>或</a:t>
            </a:r>
            <a:r>
              <a:rPr lang="en-US" altLang="zh-CN" dirty="0"/>
              <a:t>JSWSTART</a:t>
            </a:r>
            <a:r>
              <a:rPr lang="zh-CN" altLang="en-US" dirty="0"/>
              <a:t>位置</a:t>
            </a:r>
            <a:r>
              <a:rPr lang="en-US" altLang="zh-CN" dirty="0"/>
              <a:t>1</a:t>
            </a:r>
            <a:r>
              <a:rPr lang="zh-CN" altLang="en-US" dirty="0"/>
              <a:t>可启动</a:t>
            </a:r>
            <a:r>
              <a:rPr lang="en-US" altLang="zh-CN" dirty="0"/>
              <a:t>ADC</a:t>
            </a:r>
            <a:r>
              <a:rPr lang="zh-CN" altLang="en-US" dirty="0"/>
              <a:t>转换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ADC</a:t>
            </a:r>
            <a:r>
              <a:rPr lang="zh-CN" altLang="en-US" dirty="0"/>
              <a:t>的两种时钟方案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用于模拟电路的时钟，</a:t>
            </a:r>
            <a:r>
              <a:rPr lang="en-US" altLang="zh-CN" dirty="0"/>
              <a:t>ADCCLK</a:t>
            </a:r>
            <a:r>
              <a:rPr lang="zh-CN" altLang="en-US" dirty="0"/>
              <a:t>可供所有</a:t>
            </a:r>
            <a:r>
              <a:rPr lang="en-US" altLang="zh-CN" dirty="0"/>
              <a:t>ADC</a:t>
            </a:r>
            <a:r>
              <a:rPr lang="zh-CN" altLang="en-US" dirty="0"/>
              <a:t>连接公用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en-US" altLang="zh-CN" dirty="0"/>
              <a:t>RCC</a:t>
            </a:r>
            <a:r>
              <a:rPr lang="zh-CN" altLang="en-US" dirty="0"/>
              <a:t>控制器位</a:t>
            </a:r>
            <a:r>
              <a:rPr lang="en-US" altLang="zh-CN" dirty="0"/>
              <a:t>ADC</a:t>
            </a:r>
            <a:r>
              <a:rPr lang="zh-CN" altLang="en-US" dirty="0"/>
              <a:t>时钟提供一个专用的可编程预分频器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用于数字接口的时钟，等同于</a:t>
            </a:r>
            <a:r>
              <a:rPr lang="en-US" altLang="zh-CN" dirty="0"/>
              <a:t>APB2</a:t>
            </a:r>
            <a:r>
              <a:rPr lang="zh-CN" altLang="en-US" dirty="0"/>
              <a:t>时钟。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可通过</a:t>
            </a:r>
            <a:r>
              <a:rPr lang="en-US" altLang="zh-CN" dirty="0"/>
              <a:t>RCC APB2</a:t>
            </a:r>
            <a:r>
              <a:rPr lang="zh-CN" altLang="en-US" dirty="0"/>
              <a:t>外设时钟使能寄存器分别为每个</a:t>
            </a:r>
            <a:r>
              <a:rPr lang="en-US" altLang="zh-CN" dirty="0"/>
              <a:t>ADC</a:t>
            </a:r>
            <a:r>
              <a:rPr lang="zh-CN" altLang="en-US" dirty="0"/>
              <a:t>使能</a:t>
            </a:r>
            <a:r>
              <a:rPr lang="en-US" altLang="zh-CN" dirty="0"/>
              <a:t>/</a:t>
            </a:r>
            <a:r>
              <a:rPr lang="zh-CN" altLang="en-US" dirty="0"/>
              <a:t>禁止数字接口时钟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F9B2C-3094-474C-83CF-22756784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D419-0FC9-4AA4-9197-39BDB5CE1852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44532-A4E5-46CE-8722-F7C01879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DE3AB-FEE4-425B-AE0E-E806933D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时序</a:t>
            </a:r>
            <a:r>
              <a:rPr lang="en-US" altLang="zh-CN" sz="4000" dirty="0"/>
              <a:t>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167702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在开始精确转换之前需要一段稳定时间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STAB</a:t>
            </a:r>
            <a:r>
              <a:rPr lang="zh-CN" altLang="en-US" sz="2800" dirty="0"/>
              <a:t>。</a:t>
            </a:r>
            <a:r>
              <a:rPr lang="en-US" altLang="zh-CN" sz="2800" dirty="0"/>
              <a:t>ADC</a:t>
            </a:r>
            <a:r>
              <a:rPr lang="zh-CN" altLang="en-US" sz="2800" dirty="0"/>
              <a:t>开始转换并经过</a:t>
            </a:r>
            <a:r>
              <a:rPr lang="en-US" altLang="zh-CN" sz="2800" dirty="0"/>
              <a:t>15</a:t>
            </a:r>
            <a:r>
              <a:rPr lang="zh-CN" altLang="en-US" sz="2800" dirty="0"/>
              <a:t>个时钟周期后</a:t>
            </a: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en-US" altLang="zh-CN" sz="2800" dirty="0"/>
              <a:t>EOC</a:t>
            </a:r>
            <a:r>
              <a:rPr lang="zh-CN" altLang="en-US" sz="2800" dirty="0"/>
              <a:t>置</a:t>
            </a:r>
            <a:r>
              <a:rPr lang="en-US" altLang="zh-CN" sz="2800" dirty="0"/>
              <a:t>1</a:t>
            </a:r>
            <a:r>
              <a:rPr lang="zh-CN" altLang="en-US" sz="2800" dirty="0"/>
              <a:t>，转换结果存放在</a:t>
            </a:r>
            <a:r>
              <a:rPr lang="en-US" altLang="zh-CN" sz="2800" dirty="0"/>
              <a:t>16</a:t>
            </a:r>
            <a:r>
              <a:rPr lang="zh-CN" altLang="en-US" sz="2800" dirty="0"/>
              <a:t>位</a:t>
            </a:r>
            <a:r>
              <a:rPr lang="en-US" altLang="zh-CN" sz="2800" dirty="0"/>
              <a:t>ADC</a:t>
            </a:r>
            <a:r>
              <a:rPr lang="zh-CN" altLang="en-US" sz="2800" dirty="0"/>
              <a:t>数据寄存器中</a:t>
            </a:r>
            <a:endParaRPr lang="zh-CN" altLang="en-US" sz="2000" dirty="0"/>
          </a:p>
          <a:p>
            <a:pPr marL="0" indent="0" algn="just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                  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7BCC62-D512-4D5D-842F-0D7ED3E3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4A2F-BEAE-466D-927C-36705264D189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BDDB17-119A-44FB-AD91-57917730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4FAF6F-F074-4CF1-A77F-FA0CF925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6416"/>
            <a:ext cx="7333889" cy="403158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单次转换模式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641" y="1147088"/>
            <a:ext cx="8672195" cy="52876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仅执行一次转换，完成后</a:t>
            </a:r>
            <a:r>
              <a:rPr lang="en-US" altLang="zh-CN" sz="2800" dirty="0"/>
              <a:t>ADC</a:t>
            </a:r>
            <a:r>
              <a:rPr lang="zh-CN" altLang="en-US" sz="2800" dirty="0"/>
              <a:t>停止，</a:t>
            </a:r>
            <a:r>
              <a:rPr lang="en-US" altLang="zh-CN" sz="2800" dirty="0"/>
              <a:t> </a:t>
            </a:r>
            <a:r>
              <a:rPr lang="zh-CN" altLang="en-US" sz="2800" dirty="0"/>
              <a:t>通过设置</a:t>
            </a:r>
            <a:r>
              <a:rPr lang="en-US" altLang="zh-CN" sz="2800" dirty="0"/>
              <a:t>ADC_CR2</a:t>
            </a:r>
            <a:r>
              <a:rPr lang="zh-CN" altLang="en-US" sz="2800" dirty="0"/>
              <a:t>寄存器</a:t>
            </a:r>
            <a:r>
              <a:rPr lang="en-US" altLang="zh-CN" sz="2800" dirty="0"/>
              <a:t>CONT</a:t>
            </a:r>
            <a:r>
              <a:rPr lang="zh-CN" altLang="en-US" sz="2800" dirty="0"/>
              <a:t>位为</a:t>
            </a:r>
            <a:r>
              <a:rPr lang="en-US" altLang="zh-CN" sz="2800" dirty="0"/>
              <a:t>0</a:t>
            </a:r>
            <a:endParaRPr lang="zh-CN" altLang="en-US" sz="2800" dirty="0"/>
          </a:p>
          <a:p>
            <a:pPr algn="just">
              <a:lnSpc>
                <a:spcPct val="100000"/>
              </a:lnSpc>
            </a:pPr>
            <a:r>
              <a:rPr lang="zh-CN" altLang="en-US" sz="2800" dirty="0"/>
              <a:t>单次转换模式的启动方式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）将</a:t>
            </a:r>
            <a:r>
              <a:rPr lang="en-US" altLang="zh-CN" sz="2000" dirty="0"/>
              <a:t>ADC_CR2</a:t>
            </a:r>
            <a:r>
              <a:rPr lang="zh-CN" altLang="en-US" sz="2000" dirty="0"/>
              <a:t>寄存器中的</a:t>
            </a:r>
            <a:r>
              <a:rPr lang="en-US" altLang="zh-CN" sz="2000" dirty="0"/>
              <a:t>SWSTART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（适用于规则通道）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）将</a:t>
            </a:r>
            <a:r>
              <a:rPr lang="en-US" altLang="zh-CN" sz="2000" dirty="0"/>
              <a:t>JSWSTART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（适用于注入通道）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）外部触发（同时适用于规则</a:t>
            </a:r>
            <a:r>
              <a:rPr lang="en-US" altLang="zh-CN" sz="2000" dirty="0"/>
              <a:t>/</a:t>
            </a:r>
            <a:r>
              <a:rPr lang="zh-CN" altLang="en-US" sz="2000" dirty="0"/>
              <a:t>注入通道）</a:t>
            </a:r>
          </a:p>
          <a:p>
            <a:pPr>
              <a:lnSpc>
                <a:spcPct val="100000"/>
              </a:lnSpc>
            </a:pPr>
            <a:r>
              <a:rPr lang="zh-CN" altLang="en-US" sz="2800" dirty="0"/>
              <a:t>完成所选通道的信号转换之后</a:t>
            </a:r>
          </a:p>
          <a:p>
            <a:pPr lvl="1"/>
            <a:r>
              <a:rPr lang="zh-CN" altLang="en-US" sz="2000" dirty="0"/>
              <a:t>如果规则通道完成转换：转换数据存储在</a:t>
            </a:r>
            <a:r>
              <a:rPr lang="en-US" altLang="zh-CN" sz="2000" dirty="0"/>
              <a:t>16</a:t>
            </a:r>
            <a:r>
              <a:rPr lang="zh-CN" altLang="en-US" sz="2000" dirty="0"/>
              <a:t>位</a:t>
            </a:r>
            <a:r>
              <a:rPr lang="en-US" altLang="zh-CN" sz="2000" dirty="0"/>
              <a:t>ADC_DR</a:t>
            </a:r>
            <a:r>
              <a:rPr lang="zh-CN" altLang="en-US" sz="2000" dirty="0"/>
              <a:t>寄存器中；</a:t>
            </a:r>
            <a:r>
              <a:rPr lang="en-US" altLang="zh-CN" sz="2000" dirty="0"/>
              <a:t>EOC</a:t>
            </a:r>
            <a:r>
              <a:rPr lang="zh-CN" altLang="en-US" sz="2000" dirty="0"/>
              <a:t>转换结束标志位置</a:t>
            </a:r>
            <a:r>
              <a:rPr lang="en-US" altLang="zh-CN" sz="2000" dirty="0"/>
              <a:t>1</a:t>
            </a:r>
            <a:r>
              <a:rPr lang="zh-CN" altLang="en-US" sz="2000" dirty="0"/>
              <a:t>；</a:t>
            </a:r>
            <a:r>
              <a:rPr lang="en-US" altLang="zh-CN" sz="2000" dirty="0"/>
              <a:t>EOCIE</a:t>
            </a:r>
            <a:r>
              <a:rPr lang="zh-CN" altLang="en-US" sz="2000" dirty="0"/>
              <a:t>位置</a:t>
            </a:r>
            <a:r>
              <a:rPr lang="en-US" altLang="zh-CN" sz="2000" dirty="0"/>
              <a:t>1</a:t>
            </a:r>
            <a:r>
              <a:rPr lang="zh-CN" altLang="en-US" sz="2000" dirty="0"/>
              <a:t>时产生中断</a:t>
            </a:r>
          </a:p>
          <a:p>
            <a:pPr lvl="1"/>
            <a:r>
              <a:rPr lang="zh-CN" altLang="en-US" sz="2000" dirty="0"/>
              <a:t>如果注入通道完成转换：</a:t>
            </a:r>
            <a:r>
              <a:rPr lang="zh-CN" altLang="en-US" sz="2000" dirty="0">
                <a:sym typeface="+mn-ea"/>
              </a:rPr>
              <a:t>转换数据存储在</a:t>
            </a:r>
            <a:r>
              <a:rPr lang="en-US" altLang="zh-CN" sz="2000" dirty="0">
                <a:sym typeface="+mn-ea"/>
              </a:rPr>
              <a:t>16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ADC_JDR1</a:t>
            </a:r>
            <a:r>
              <a:rPr lang="zh-CN" altLang="en-US" sz="2000" dirty="0">
                <a:sym typeface="+mn-ea"/>
              </a:rPr>
              <a:t>寄存器中；</a:t>
            </a:r>
            <a:r>
              <a:rPr lang="en-US" altLang="zh-CN" sz="2000" dirty="0">
                <a:sym typeface="+mn-ea"/>
              </a:rPr>
              <a:t>JEOC</a:t>
            </a:r>
            <a:r>
              <a:rPr lang="zh-CN" altLang="en-US" sz="2000" dirty="0">
                <a:sym typeface="+mn-ea"/>
              </a:rPr>
              <a:t>转换结束标志位置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；</a:t>
            </a:r>
            <a:r>
              <a:rPr lang="en-US" altLang="zh-CN" sz="2000" dirty="0">
                <a:sym typeface="+mn-ea"/>
              </a:rPr>
              <a:t>JEOCIE</a:t>
            </a:r>
            <a:r>
              <a:rPr lang="zh-CN" altLang="en-US" sz="2000" dirty="0">
                <a:sym typeface="+mn-ea"/>
              </a:rPr>
              <a:t>位置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时产生中断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B3E1B-9E60-4FA0-96F2-1E76F135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91B0-0F6E-4353-8AAA-CA5A82889FAF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7FE114-05D3-4B19-B8DC-C8ACA9E3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0FA76-2581-4C02-8BC3-DE79C8F9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连续转换模式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02" y="1309035"/>
            <a:ext cx="8672195" cy="48135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ADC</a:t>
            </a:r>
            <a:r>
              <a:rPr lang="zh-CN" altLang="en-US" sz="2800" dirty="0"/>
              <a:t>一次转换结束后立即启动下一次的转换</a:t>
            </a:r>
          </a:p>
          <a:p>
            <a:pPr lvl="1" algn="just">
              <a:lnSpc>
                <a:spcPct val="110000"/>
              </a:lnSpc>
            </a:pPr>
            <a:r>
              <a:rPr lang="en-US" altLang="zh-CN" sz="2400" dirty="0"/>
              <a:t>ADC_CR2</a:t>
            </a:r>
            <a:r>
              <a:rPr lang="zh-CN" altLang="en-US" sz="2400" dirty="0"/>
              <a:t>寄存器</a:t>
            </a:r>
            <a:r>
              <a:rPr lang="en-US" altLang="zh-CN" sz="2400" dirty="0"/>
              <a:t>CONT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，通过外部触发或</a:t>
            </a:r>
            <a:r>
              <a:rPr lang="en-US" altLang="zh-CN" sz="2400" dirty="0"/>
              <a:t>ADC_CR2</a:t>
            </a:r>
            <a:r>
              <a:rPr lang="zh-CN" altLang="en-US" sz="2400" dirty="0"/>
              <a:t>的</a:t>
            </a:r>
            <a:r>
              <a:rPr lang="en-US" altLang="zh-CN" sz="2400" dirty="0"/>
              <a:t>SWSTART</a:t>
            </a:r>
            <a:r>
              <a:rPr lang="zh-CN" altLang="en-US" sz="2400" dirty="0"/>
              <a:t>位为</a:t>
            </a:r>
            <a:r>
              <a:rPr lang="en-US" altLang="zh-CN" sz="2400" dirty="0"/>
              <a:t>1</a:t>
            </a:r>
            <a:r>
              <a:rPr lang="zh-CN" altLang="en-US" sz="2400" dirty="0"/>
              <a:t>启动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每次规则通道完成转换，</a:t>
            </a:r>
            <a:r>
              <a:rPr lang="zh-CN" altLang="en-US" sz="2400" dirty="0">
                <a:sym typeface="+mn-ea"/>
              </a:rPr>
              <a:t>转换数据存储在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</a:t>
            </a:r>
            <a:r>
              <a:rPr lang="en-US" altLang="zh-CN" sz="2400" dirty="0">
                <a:sym typeface="+mn-ea"/>
              </a:rPr>
              <a:t>ADC_DR</a:t>
            </a:r>
            <a:r>
              <a:rPr lang="zh-CN" altLang="en-US" sz="2400" dirty="0">
                <a:sym typeface="+mn-ea"/>
              </a:rPr>
              <a:t>寄存器中</a:t>
            </a:r>
            <a:endParaRPr lang="en-US" altLang="zh-CN" sz="2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sym typeface="+mn-ea"/>
              </a:rPr>
              <a:t>EOC</a:t>
            </a:r>
            <a:r>
              <a:rPr lang="zh-CN" altLang="en-US" sz="2400" dirty="0">
                <a:sym typeface="+mn-ea"/>
              </a:rPr>
              <a:t>转换结束标志位置</a:t>
            </a:r>
            <a:r>
              <a:rPr lang="en-US" altLang="zh-CN" sz="2400" dirty="0">
                <a:sym typeface="+mn-ea"/>
              </a:rPr>
              <a:t>1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sym typeface="+mn-ea"/>
              </a:rPr>
              <a:t>EOCIE</a:t>
            </a:r>
            <a:r>
              <a:rPr lang="zh-CN" altLang="en-US" sz="2400" dirty="0">
                <a:sym typeface="+mn-ea"/>
              </a:rPr>
              <a:t>位置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时产生中断</a:t>
            </a:r>
          </a:p>
          <a:p>
            <a:pPr>
              <a:lnSpc>
                <a:spcPct val="130000"/>
              </a:lnSpc>
            </a:pPr>
            <a:r>
              <a:rPr lang="zh-CN" altLang="en-US" sz="2800" dirty="0"/>
              <a:t>注入通道一般不能采用连续转换模式，唯一的例外情况是注入通道配置为在规则通道之后自动转换时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2AE6A-523E-4FAC-9C5B-9059E4CB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9940F-528D-473A-9DEB-B6664D9DC2F5}" type="datetime1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E63E4-EDCF-4C17-A795-4BBD5FD8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1AD4C3-D978-4157-BCFF-697000C8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5036</TotalTime>
  <Words>7958</Words>
  <Application>Microsoft Office PowerPoint</Application>
  <PresentationFormat>全屏显示(4:3)</PresentationFormat>
  <Paragraphs>1105</Paragraphs>
  <Slides>115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115</vt:i4>
      </vt:variant>
    </vt:vector>
  </HeadingPairs>
  <TitlesOfParts>
    <vt:vector size="132" baseType="lpstr">
      <vt:lpstr>Microsoft yahei</vt:lpstr>
      <vt:lpstr>Monotype Sorts</vt:lpstr>
      <vt:lpstr>等线</vt:lpstr>
      <vt:lpstr>方正姚体</vt:lpstr>
      <vt:lpstr>宋体</vt:lpstr>
      <vt:lpstr>微软雅黑</vt:lpstr>
      <vt:lpstr>Arial</vt:lpstr>
      <vt:lpstr>Browallia New</vt:lpstr>
      <vt:lpstr>Courier New</vt:lpstr>
      <vt:lpstr>Rockwell</vt:lpstr>
      <vt:lpstr>Rockwell Condensed</vt:lpstr>
      <vt:lpstr>Symbol</vt:lpstr>
      <vt:lpstr>Tahoma</vt:lpstr>
      <vt:lpstr>Times New Roman</vt:lpstr>
      <vt:lpstr>Wingdings</vt:lpstr>
      <vt:lpstr>木活字</vt:lpstr>
      <vt:lpstr>自定义设计方案</vt:lpstr>
      <vt:lpstr>第五章 嵌入式输入/输出设备接口</vt:lpstr>
      <vt:lpstr>大纲</vt:lpstr>
      <vt:lpstr>5.1 I/O接口-硬件结构</vt:lpstr>
      <vt:lpstr>I/O接口组成</vt:lpstr>
      <vt:lpstr>寄存器</vt:lpstr>
      <vt:lpstr>控制与外设</vt:lpstr>
      <vt:lpstr>I/O设备的分类</vt:lpstr>
      <vt:lpstr>5.2 数据传输</vt:lpstr>
      <vt:lpstr>I/O编程</vt:lpstr>
      <vt:lpstr>I/O指令</vt:lpstr>
      <vt:lpstr>内存映射I/O</vt:lpstr>
      <vt:lpstr>内存映射I/O——高级语言</vt:lpstr>
      <vt:lpstr>程序查询方式,忙等I/O方式</vt:lpstr>
      <vt:lpstr>忙等I/O方式-输出设备编程</vt:lpstr>
      <vt:lpstr>忙等I/O方式-输入/输出同步方式编程</vt:lpstr>
      <vt:lpstr>忙等I/O方式-输入/输出同步方式编程（续）</vt:lpstr>
      <vt:lpstr>忙等I/O方式-输入/输出同步方式编程（续）</vt:lpstr>
      <vt:lpstr>忙等I/O方式-输入/输出同步方式编程（续）</vt:lpstr>
      <vt:lpstr>I/O中断</vt:lpstr>
      <vt:lpstr>I/O中断</vt:lpstr>
      <vt:lpstr>中断机制</vt:lpstr>
      <vt:lpstr>中断行为</vt:lpstr>
      <vt:lpstr>例：应用基本中断将字符从输入设备复制到输出设备</vt:lpstr>
      <vt:lpstr>例：应用基本中断将字符从输入设备复制到输出设备</vt:lpstr>
      <vt:lpstr>例：应用基本中断将字符从输入设备复制到输出设备（续）</vt:lpstr>
      <vt:lpstr>例：具有缓冲区的中断I/O</vt:lpstr>
      <vt:lpstr>例：具有缓冲区的中断I/O</vt:lpstr>
      <vt:lpstr>缓冲区的设计</vt:lpstr>
      <vt:lpstr>基于缓冲区的输入中断子例程</vt:lpstr>
      <vt:lpstr>基于缓冲区的输出中断子例程</vt:lpstr>
      <vt:lpstr>调试中断代码</vt:lpstr>
      <vt:lpstr>如何发现中断</vt:lpstr>
      <vt:lpstr>中断优先级和中断向量</vt:lpstr>
      <vt:lpstr>具有优先级的中断                      ---序号小的优先级高</vt:lpstr>
      <vt:lpstr>使用轮询让几个设备共享一个中断</vt:lpstr>
      <vt:lpstr>PowerPoint 演示文稿</vt:lpstr>
      <vt:lpstr>中断的优先级</vt:lpstr>
      <vt:lpstr>中断向量</vt:lpstr>
      <vt:lpstr>例：Cortex-M4中断向量表</vt:lpstr>
      <vt:lpstr>一般的中断机制</vt:lpstr>
      <vt:lpstr>中断开销</vt:lpstr>
      <vt:lpstr> I/O接口传输对比</vt:lpstr>
      <vt:lpstr>5.3 GPIO</vt:lpstr>
      <vt:lpstr>GPIO端口内部结构图</vt:lpstr>
      <vt:lpstr>例：Cortex-M4的GPIO</vt:lpstr>
      <vt:lpstr>GPIO功能特点</vt:lpstr>
      <vt:lpstr>GPIO功能特点(续）</vt:lpstr>
      <vt:lpstr>5.4 通信接口</vt:lpstr>
      <vt:lpstr>通信接口的分类</vt:lpstr>
      <vt:lpstr>通信接口的分类</vt:lpstr>
      <vt:lpstr>UART、SPI和I2C特征比较</vt:lpstr>
      <vt:lpstr>串行通信</vt:lpstr>
      <vt:lpstr>串行通信过程</vt:lpstr>
      <vt:lpstr> USART特点</vt:lpstr>
      <vt:lpstr> USART功能</vt:lpstr>
      <vt:lpstr>USART结构</vt:lpstr>
      <vt:lpstr>分数波特率的计算方法</vt:lpstr>
      <vt:lpstr>波特率计算方法</vt:lpstr>
      <vt:lpstr>USART的数据发送过程</vt:lpstr>
      <vt:lpstr>USART的数据发送过程(续）</vt:lpstr>
      <vt:lpstr>USART数据发送过程时序图</vt:lpstr>
      <vt:lpstr> USART数据接收过程</vt:lpstr>
      <vt:lpstr> SPI</vt:lpstr>
      <vt:lpstr>SPI接口的硬件连线图</vt:lpstr>
      <vt:lpstr>SPI工作方式</vt:lpstr>
      <vt:lpstr>SPI工作方式(续）</vt:lpstr>
      <vt:lpstr>SPI工作方式</vt:lpstr>
      <vt:lpstr>SPI内部结构</vt:lpstr>
      <vt:lpstr>SPI寄存器</vt:lpstr>
      <vt:lpstr>SPI工作模式--主机模式和从机模式</vt:lpstr>
      <vt:lpstr> SPI的从模式配置</vt:lpstr>
      <vt:lpstr> SPI的从模式传输-数据发送过程</vt:lpstr>
      <vt:lpstr> SPI的从模式传输-数据接收过程</vt:lpstr>
      <vt:lpstr> SPI的主模式配置</vt:lpstr>
      <vt:lpstr> SPI的主模式传输-数据发送过程</vt:lpstr>
      <vt:lpstr> SPI的主模式传输-数据接收过程</vt:lpstr>
      <vt:lpstr>I2C </vt:lpstr>
      <vt:lpstr> I2C数据传输</vt:lpstr>
      <vt:lpstr> I2C总线的数据传输过程</vt:lpstr>
      <vt:lpstr>同步</vt:lpstr>
      <vt:lpstr>仲裁</vt:lpstr>
      <vt:lpstr>传输协议</vt:lpstr>
      <vt:lpstr>主机发送数据到从机的通信过程</vt:lpstr>
      <vt:lpstr>主机读取从机数据的通信过程</vt:lpstr>
      <vt:lpstr>主机分别向从机发送和读取数据的复合通信过程</vt:lpstr>
      <vt:lpstr>5.5 人机交互-LCD</vt:lpstr>
      <vt:lpstr> LCD显示的控制方法</vt:lpstr>
      <vt:lpstr>LCD显示的控制方法</vt:lpstr>
      <vt:lpstr> LCD显示的控制方法</vt:lpstr>
      <vt:lpstr>5.6 ADC/DAC</vt:lpstr>
      <vt:lpstr>ADC接口的内部结构</vt:lpstr>
      <vt:lpstr>ADC接口的内部结构</vt:lpstr>
      <vt:lpstr> Cortex-M4处理器的ADC特点</vt:lpstr>
      <vt:lpstr> ADC的引脚描述</vt:lpstr>
      <vt:lpstr>ADC功能</vt:lpstr>
      <vt:lpstr>启动与时钟</vt:lpstr>
      <vt:lpstr>时序  </vt:lpstr>
      <vt:lpstr>单次转换模式</vt:lpstr>
      <vt:lpstr>连续转换模式</vt:lpstr>
      <vt:lpstr>扫描模式、注入通道管理 </vt:lpstr>
      <vt:lpstr>间断模式</vt:lpstr>
      <vt:lpstr>快速转换模式</vt:lpstr>
      <vt:lpstr>数据对齐</vt:lpstr>
      <vt:lpstr>数据对齐</vt:lpstr>
      <vt:lpstr>DAC转换 </vt:lpstr>
      <vt:lpstr>DAC接口的内部结构</vt:lpstr>
      <vt:lpstr>DAC的引脚描述</vt:lpstr>
      <vt:lpstr>DAC功能</vt:lpstr>
      <vt:lpstr>DAC通道使能</vt:lpstr>
      <vt:lpstr>DAC输出电压</vt:lpstr>
      <vt:lpstr>DAC数据格式</vt:lpstr>
      <vt:lpstr> DAC转换</vt:lpstr>
      <vt:lpstr>DAC转换</vt:lpstr>
      <vt:lpstr>总结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Guo Jian</cp:lastModifiedBy>
  <cp:revision>304</cp:revision>
  <dcterms:created xsi:type="dcterms:W3CDTF">2021-08-22T08:54:12Z</dcterms:created>
  <dcterms:modified xsi:type="dcterms:W3CDTF">2023-05-05T02:57:52Z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